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Arimo" panose="020B0604020202020204" charset="0"/>
      <p:regular r:id="rId17"/>
    </p:embeddedFont>
    <p:embeddedFont>
      <p:font typeface="Outfit Extra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C2DF"/>
    <a:srgbClr val="2A2742"/>
    <a:srgbClr val="FAFAFA"/>
    <a:srgbClr val="231971"/>
    <a:srgbClr val="5E4C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99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19451"/>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Airline Call Center Analysis: Understanding Customer Sentiment and Call Duration</a:t>
            </a:r>
            <a:endParaRPr lang="en-US" sz="4450" dirty="0"/>
          </a:p>
        </p:txBody>
      </p:sp>
      <p:sp>
        <p:nvSpPr>
          <p:cNvPr id="4" name="Text 1"/>
          <p:cNvSpPr/>
          <p:nvPr/>
        </p:nvSpPr>
        <p:spPr>
          <a:xfrm>
            <a:off x="793790" y="378594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presentation analyzes data from an airline's call center, exploring customer sentiment, call duration, and agent behavior. The analysis aims to identify key trends and provide insights for improving customer experience and call efficiency.</a:t>
            </a:r>
            <a:endParaRPr lang="en-US" sz="1750" dirty="0"/>
          </a:p>
        </p:txBody>
      </p:sp>
      <p:sp>
        <p:nvSpPr>
          <p:cNvPr id="6" name="Text 2"/>
          <p:cNvSpPr/>
          <p:nvPr/>
        </p:nvSpPr>
        <p:spPr>
          <a:xfrm>
            <a:off x="1474113" y="5747861"/>
            <a:ext cx="6876098" cy="907018"/>
          </a:xfrm>
          <a:prstGeom prst="rect">
            <a:avLst/>
          </a:prstGeom>
          <a:noFill/>
          <a:ln/>
        </p:spPr>
        <p:txBody>
          <a:bodyPr wrap="square" lIns="0" tIns="0" rIns="0" bIns="0" rtlCol="0" anchor="t"/>
          <a:lstStyle/>
          <a:p>
            <a:pPr marL="0" indent="0">
              <a:lnSpc>
                <a:spcPts val="3550"/>
              </a:lnSpc>
              <a:buNone/>
            </a:pPr>
            <a:r>
              <a:rPr lang="en-US" sz="2200" dirty="0">
                <a:solidFill>
                  <a:srgbClr val="6237C8"/>
                </a:solidFill>
                <a:latin typeface="Arimo" pitchFamily="34" charset="0"/>
                <a:ea typeface="Arimo" pitchFamily="34" charset="-122"/>
                <a:cs typeface="Arimo" pitchFamily="34" charset="-120"/>
              </a:rPr>
              <a:t>By Vishnu Bansal and </a:t>
            </a:r>
            <a:r>
              <a:rPr lang="en-US" sz="2200" dirty="0">
                <a:solidFill>
                  <a:srgbClr val="2A2742"/>
                </a:solidFill>
                <a:latin typeface="Arimo" pitchFamily="34" charset="0"/>
                <a:ea typeface="Arimo" pitchFamily="34" charset="-122"/>
                <a:cs typeface="Arimo" pitchFamily="34" charset="-120"/>
              </a:rPr>
              <a:t> </a:t>
            </a:r>
            <a:r>
              <a:rPr lang="en-US" sz="2200" dirty="0" err="1">
                <a:solidFill>
                  <a:srgbClr val="6237C8"/>
                </a:solidFill>
                <a:latin typeface="Arimo" pitchFamily="34" charset="0"/>
                <a:ea typeface="Arimo" pitchFamily="34" charset="-122"/>
                <a:cs typeface="Arimo" pitchFamily="34" charset="-120"/>
              </a:rPr>
              <a:t>Arshit</a:t>
            </a:r>
            <a:r>
              <a:rPr lang="en-US" sz="2200" dirty="0">
                <a:solidFill>
                  <a:srgbClr val="6237C8"/>
                </a:solidFill>
                <a:latin typeface="Arimo" pitchFamily="34" charset="0"/>
                <a:ea typeface="Arimo" pitchFamily="34" charset="-122"/>
                <a:cs typeface="Arimo" pitchFamily="34" charset="-120"/>
              </a:rPr>
              <a:t> Verma</a:t>
            </a:r>
          </a:p>
          <a:p>
            <a:pPr marL="0" indent="0">
              <a:lnSpc>
                <a:spcPts val="3550"/>
              </a:lnSpc>
              <a:buNone/>
            </a:pPr>
            <a:r>
              <a:rPr lang="en-US" sz="2200" dirty="0">
                <a:solidFill>
                  <a:srgbClr val="6237C8"/>
                </a:solidFill>
                <a:latin typeface="Arimo" pitchFamily="34" charset="0"/>
                <a:ea typeface="Arimo" pitchFamily="34" charset="-122"/>
                <a:cs typeface="Arimo" pitchFamily="34" charset="-120"/>
              </a:rPr>
              <a:t>(PUNJAB ENGINEERING COLLEGE)</a:t>
            </a:r>
            <a:endParaRPr lang="en-US" sz="2200" dirty="0"/>
          </a:p>
        </p:txBody>
      </p:sp>
      <p:sp>
        <p:nvSpPr>
          <p:cNvPr id="7" name="Shape 3"/>
          <p:cNvSpPr/>
          <p:nvPr/>
        </p:nvSpPr>
        <p:spPr>
          <a:xfrm>
            <a:off x="793790" y="5492710"/>
            <a:ext cx="30480" cy="1417320"/>
          </a:xfrm>
          <a:prstGeom prst="rect">
            <a:avLst/>
          </a:prstGeom>
          <a:solidFill>
            <a:srgbClr val="5E4CE6"/>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2955" y="615196"/>
            <a:ext cx="13064490" cy="1398270"/>
          </a:xfrm>
          <a:prstGeom prst="rect">
            <a:avLst/>
          </a:prstGeom>
          <a:noFill/>
          <a:ln/>
        </p:spPr>
        <p:txBody>
          <a:bodyPr wrap="square" lIns="0" tIns="0" rIns="0" bIns="0" rtlCol="0" anchor="t"/>
          <a:lstStyle/>
          <a:p>
            <a:pPr marL="0" indent="0">
              <a:lnSpc>
                <a:spcPts val="5500"/>
              </a:lnSpc>
              <a:buNone/>
            </a:pPr>
            <a:r>
              <a:rPr lang="en-US" sz="4400" b="1" dirty="0">
                <a:solidFill>
                  <a:srgbClr val="231971"/>
                </a:solidFill>
                <a:latin typeface="Outfit Extra Bold" pitchFamily="34" charset="0"/>
                <a:ea typeface="Outfit Extra Bold" pitchFamily="34" charset="-122"/>
                <a:cs typeface="Outfit Extra Bold" pitchFamily="34" charset="-120"/>
              </a:rPr>
              <a:t>Reducing Call Time and Silence: Improving IVR and Call Routing</a:t>
            </a:r>
            <a:endParaRPr lang="en-US" sz="4400" dirty="0"/>
          </a:p>
        </p:txBody>
      </p:sp>
      <p:sp>
        <p:nvSpPr>
          <p:cNvPr id="3" name="Text 1"/>
          <p:cNvSpPr/>
          <p:nvPr/>
        </p:nvSpPr>
        <p:spPr>
          <a:xfrm>
            <a:off x="1140738" y="2460903"/>
            <a:ext cx="12706707" cy="35790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2A2742"/>
                </a:solidFill>
                <a:latin typeface="Arimo" pitchFamily="34" charset="0"/>
                <a:ea typeface="Arimo" pitchFamily="34" charset="-122"/>
                <a:cs typeface="Arimo" pitchFamily="34" charset="-120"/>
              </a:rPr>
              <a:t>Average Silence Time (AST)</a:t>
            </a:r>
            <a:r>
              <a:rPr lang="en-US" sz="1750" dirty="0">
                <a:solidFill>
                  <a:srgbClr val="2A2742"/>
                </a:solidFill>
                <a:latin typeface="Arimo" pitchFamily="34" charset="0"/>
                <a:ea typeface="Arimo" pitchFamily="34" charset="-122"/>
                <a:cs typeface="Arimo" pitchFamily="34" charset="-120"/>
              </a:rPr>
              <a:t>:</a:t>
            </a:r>
            <a:endParaRPr lang="en-US" sz="1750" dirty="0"/>
          </a:p>
        </p:txBody>
      </p:sp>
      <p:sp>
        <p:nvSpPr>
          <p:cNvPr id="4" name="Text 2"/>
          <p:cNvSpPr/>
          <p:nvPr/>
        </p:nvSpPr>
        <p:spPr>
          <a:xfrm>
            <a:off x="1498759" y="2897029"/>
            <a:ext cx="12348686" cy="357902"/>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2A2742"/>
                </a:solidFill>
                <a:latin typeface="Arimo" pitchFamily="34" charset="0"/>
                <a:ea typeface="Arimo" pitchFamily="34" charset="-122"/>
                <a:cs typeface="Arimo" pitchFamily="34" charset="-120"/>
              </a:rPr>
              <a:t>Delays in agent availability and inefficient call routing significantly contribute to high AST.</a:t>
            </a:r>
            <a:endParaRPr lang="en-US" sz="1750" dirty="0"/>
          </a:p>
        </p:txBody>
      </p:sp>
      <p:sp>
        <p:nvSpPr>
          <p:cNvPr id="5" name="Text 3"/>
          <p:cNvSpPr/>
          <p:nvPr/>
        </p:nvSpPr>
        <p:spPr>
          <a:xfrm>
            <a:off x="1498759" y="3333155"/>
            <a:ext cx="12348686" cy="357902"/>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2A2742"/>
                </a:solidFill>
                <a:latin typeface="Arimo" pitchFamily="34" charset="0"/>
                <a:ea typeface="Arimo" pitchFamily="34" charset="-122"/>
                <a:cs typeface="Arimo" pitchFamily="34" charset="-120"/>
              </a:rPr>
              <a:t>High AST leads to frustrating experiences for customers.</a:t>
            </a:r>
            <a:endParaRPr lang="en-US" sz="1750" dirty="0"/>
          </a:p>
        </p:txBody>
      </p:sp>
      <p:sp>
        <p:nvSpPr>
          <p:cNvPr id="6" name="Text 4"/>
          <p:cNvSpPr/>
          <p:nvPr/>
        </p:nvSpPr>
        <p:spPr>
          <a:xfrm>
            <a:off x="1140738" y="3769281"/>
            <a:ext cx="12706707" cy="35790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2A2742"/>
                </a:solidFill>
                <a:latin typeface="Arimo" pitchFamily="34" charset="0"/>
                <a:ea typeface="Arimo" pitchFamily="34" charset="-122"/>
                <a:cs typeface="Arimo" pitchFamily="34" charset="-120"/>
              </a:rPr>
              <a:t>Opportunities for Improvement</a:t>
            </a:r>
            <a:r>
              <a:rPr lang="en-US" sz="1750" dirty="0">
                <a:solidFill>
                  <a:srgbClr val="2A2742"/>
                </a:solidFill>
                <a:latin typeface="Arimo" pitchFamily="34" charset="0"/>
                <a:ea typeface="Arimo" pitchFamily="34" charset="-122"/>
                <a:cs typeface="Arimo" pitchFamily="34" charset="-120"/>
              </a:rPr>
              <a:t>:</a:t>
            </a:r>
            <a:endParaRPr lang="en-US" sz="1750" dirty="0"/>
          </a:p>
        </p:txBody>
      </p:sp>
      <p:sp>
        <p:nvSpPr>
          <p:cNvPr id="7" name="Text 5"/>
          <p:cNvSpPr/>
          <p:nvPr/>
        </p:nvSpPr>
        <p:spPr>
          <a:xfrm>
            <a:off x="1498759" y="4205407"/>
            <a:ext cx="12348686" cy="357902"/>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2A2742"/>
                </a:solidFill>
                <a:latin typeface="Arimo" pitchFamily="34" charset="0"/>
                <a:ea typeface="Arimo" pitchFamily="34" charset="-122"/>
                <a:cs typeface="Arimo" pitchFamily="34" charset="-120"/>
              </a:rPr>
              <a:t>Enhancing the Interactive Voice Response (IVR) system and call routing algorithms can help reduce wait times.</a:t>
            </a:r>
            <a:endParaRPr lang="en-US" sz="1750" dirty="0"/>
          </a:p>
        </p:txBody>
      </p:sp>
      <p:sp>
        <p:nvSpPr>
          <p:cNvPr id="8" name="Text 6"/>
          <p:cNvSpPr/>
          <p:nvPr/>
        </p:nvSpPr>
        <p:spPr>
          <a:xfrm>
            <a:off x="1498759" y="4641533"/>
            <a:ext cx="12348686" cy="357902"/>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2A2742"/>
                </a:solidFill>
                <a:latin typeface="Arimo" pitchFamily="34" charset="0"/>
                <a:ea typeface="Arimo" pitchFamily="34" charset="-122"/>
                <a:cs typeface="Arimo" pitchFamily="34" charset="-120"/>
              </a:rPr>
              <a:t>Improvements can guide customers to the appropriate agents more quickly.</a:t>
            </a:r>
            <a:endParaRPr lang="en-US" sz="1750" dirty="0"/>
          </a:p>
        </p:txBody>
      </p:sp>
      <p:sp>
        <p:nvSpPr>
          <p:cNvPr id="9" name="Text 7"/>
          <p:cNvSpPr/>
          <p:nvPr/>
        </p:nvSpPr>
        <p:spPr>
          <a:xfrm>
            <a:off x="1140738" y="5077658"/>
            <a:ext cx="12706707" cy="35790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2A2742"/>
                </a:solidFill>
                <a:latin typeface="Arimo" pitchFamily="34" charset="0"/>
                <a:ea typeface="Arimo" pitchFamily="34" charset="-122"/>
                <a:cs typeface="Arimo" pitchFamily="34" charset="-120"/>
              </a:rPr>
              <a:t>AI-Powered IVR Enhancements</a:t>
            </a:r>
            <a:r>
              <a:rPr lang="en-US" sz="1750" dirty="0">
                <a:solidFill>
                  <a:srgbClr val="2A2742"/>
                </a:solidFill>
                <a:latin typeface="Arimo" pitchFamily="34" charset="0"/>
                <a:ea typeface="Arimo" pitchFamily="34" charset="-122"/>
                <a:cs typeface="Arimo" pitchFamily="34" charset="-120"/>
              </a:rPr>
              <a:t>:</a:t>
            </a:r>
            <a:endParaRPr lang="en-US" sz="1750" dirty="0"/>
          </a:p>
        </p:txBody>
      </p:sp>
      <p:sp>
        <p:nvSpPr>
          <p:cNvPr id="10" name="Text 8"/>
          <p:cNvSpPr/>
          <p:nvPr/>
        </p:nvSpPr>
        <p:spPr>
          <a:xfrm>
            <a:off x="1498759" y="5513784"/>
            <a:ext cx="12348686" cy="357902"/>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2A2742"/>
                </a:solidFill>
                <a:latin typeface="Arimo" pitchFamily="34" charset="0"/>
                <a:ea typeface="Arimo" pitchFamily="34" charset="-122"/>
                <a:cs typeface="Arimo" pitchFamily="34" charset="-120"/>
              </a:rPr>
              <a:t>Implementing AI-powered IVR can streamline initial customer interactions.</a:t>
            </a:r>
            <a:endParaRPr lang="en-US" sz="1750" dirty="0"/>
          </a:p>
        </p:txBody>
      </p:sp>
      <p:sp>
        <p:nvSpPr>
          <p:cNvPr id="11" name="Text 9"/>
          <p:cNvSpPr/>
          <p:nvPr/>
        </p:nvSpPr>
        <p:spPr>
          <a:xfrm>
            <a:off x="1498759" y="5949910"/>
            <a:ext cx="12348686" cy="357902"/>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2A2742"/>
                </a:solidFill>
                <a:latin typeface="Arimo" pitchFamily="34" charset="0"/>
                <a:ea typeface="Arimo" pitchFamily="34" charset="-122"/>
                <a:cs typeface="Arimo" pitchFamily="34" charset="-120"/>
              </a:rPr>
              <a:t>Provides more intuitive self-service options and better context-aware routing.</a:t>
            </a:r>
            <a:endParaRPr lang="en-US" sz="1750" dirty="0"/>
          </a:p>
        </p:txBody>
      </p:sp>
      <p:sp>
        <p:nvSpPr>
          <p:cNvPr id="12" name="Text 10"/>
          <p:cNvSpPr/>
          <p:nvPr/>
        </p:nvSpPr>
        <p:spPr>
          <a:xfrm>
            <a:off x="1140738" y="6386036"/>
            <a:ext cx="12706707" cy="35790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2A2742"/>
                </a:solidFill>
                <a:latin typeface="Arimo" pitchFamily="34" charset="0"/>
                <a:ea typeface="Arimo" pitchFamily="34" charset="-122"/>
                <a:cs typeface="Arimo" pitchFamily="34" charset="-120"/>
              </a:rPr>
              <a:t>Real-Time Data Integration</a:t>
            </a:r>
            <a:r>
              <a:rPr lang="en-US" sz="1750" dirty="0">
                <a:solidFill>
                  <a:srgbClr val="2A2742"/>
                </a:solidFill>
                <a:latin typeface="Arimo" pitchFamily="34" charset="0"/>
                <a:ea typeface="Arimo" pitchFamily="34" charset="-122"/>
                <a:cs typeface="Arimo" pitchFamily="34" charset="-120"/>
              </a:rPr>
              <a:t>:</a:t>
            </a:r>
            <a:endParaRPr lang="en-US" sz="1750" dirty="0"/>
          </a:p>
        </p:txBody>
      </p:sp>
      <p:sp>
        <p:nvSpPr>
          <p:cNvPr id="13" name="Text 11"/>
          <p:cNvSpPr/>
          <p:nvPr/>
        </p:nvSpPr>
        <p:spPr>
          <a:xfrm>
            <a:off x="1498759" y="6822162"/>
            <a:ext cx="12348686" cy="357902"/>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2A2742"/>
                </a:solidFill>
                <a:latin typeface="Arimo" pitchFamily="34" charset="0"/>
                <a:ea typeface="Arimo" pitchFamily="34" charset="-122"/>
                <a:cs typeface="Arimo" pitchFamily="34" charset="-120"/>
              </a:rPr>
              <a:t>Integrating real-time data on agent availability and call volumes can optimize call distribution.</a:t>
            </a:r>
            <a:endParaRPr lang="en-US" sz="1750" dirty="0"/>
          </a:p>
        </p:txBody>
      </p:sp>
      <p:sp>
        <p:nvSpPr>
          <p:cNvPr id="14" name="Text 12"/>
          <p:cNvSpPr/>
          <p:nvPr/>
        </p:nvSpPr>
        <p:spPr>
          <a:xfrm>
            <a:off x="1498759" y="7258288"/>
            <a:ext cx="12348686" cy="357902"/>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2A2742"/>
                </a:solidFill>
                <a:latin typeface="Arimo" pitchFamily="34" charset="0"/>
                <a:ea typeface="Arimo" pitchFamily="34" charset="-122"/>
                <a:cs typeface="Arimo" pitchFamily="34" charset="-120"/>
              </a:rPr>
              <a:t>Ensures customers reach the best-suited agent promptly.</a:t>
            </a:r>
            <a:endParaRPr lang="en-US" sz="1750" dirty="0"/>
          </a:p>
        </p:txBody>
      </p:sp>
      <p:sp>
        <p:nvSpPr>
          <p:cNvPr id="15" name="Rectangle 14">
            <a:extLst>
              <a:ext uri="{FF2B5EF4-FFF2-40B4-BE49-F238E27FC236}">
                <a16:creationId xmlns:a16="http://schemas.microsoft.com/office/drawing/2014/main" id="{22E189E3-A3EC-B2A2-72B9-2584DED8C9CA}"/>
              </a:ext>
            </a:extLst>
          </p:cNvPr>
          <p:cNvSpPr/>
          <p:nvPr/>
        </p:nvSpPr>
        <p:spPr>
          <a:xfrm>
            <a:off x="12704781" y="7616190"/>
            <a:ext cx="1828800" cy="516591"/>
          </a:xfrm>
          <a:prstGeom prst="rect">
            <a:avLst/>
          </a:prstGeom>
          <a:solidFill>
            <a:srgbClr val="C2C2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206103"/>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Improving Call Efficiency and Customer Experience</a:t>
            </a:r>
            <a:endParaRPr lang="en-US" sz="4450" dirty="0"/>
          </a:p>
        </p:txBody>
      </p:sp>
      <p:sp>
        <p:nvSpPr>
          <p:cNvPr id="3" name="Text 1"/>
          <p:cNvSpPr/>
          <p:nvPr/>
        </p:nvSpPr>
        <p:spPr>
          <a:xfrm>
            <a:off x="1156692" y="3077289"/>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Optimize IVR for Common Requests:</a:t>
            </a:r>
            <a:r>
              <a:rPr lang="en-US" sz="1750" dirty="0">
                <a:solidFill>
                  <a:srgbClr val="2A2742"/>
                </a:solidFill>
                <a:latin typeface="Arimo" pitchFamily="34" charset="0"/>
                <a:ea typeface="Arimo" pitchFamily="34" charset="-122"/>
                <a:cs typeface="Arimo" pitchFamily="34" charset="-120"/>
              </a:rPr>
              <a:t> Enhance the Interactive Voice Response system to provide better self-service options and intelligent routing, reducing wait times and directing customers to the appropriate agents.</a:t>
            </a:r>
            <a:endParaRPr lang="en-US" sz="1750" dirty="0"/>
          </a:p>
        </p:txBody>
      </p:sp>
      <p:sp>
        <p:nvSpPr>
          <p:cNvPr id="4" name="Text 2"/>
          <p:cNvSpPr/>
          <p:nvPr/>
        </p:nvSpPr>
        <p:spPr>
          <a:xfrm>
            <a:off x="1156692" y="3882390"/>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Specialized Training for Emotional Calls:</a:t>
            </a:r>
            <a:r>
              <a:rPr lang="en-US" sz="1750" dirty="0">
                <a:solidFill>
                  <a:srgbClr val="2A2742"/>
                </a:solidFill>
                <a:latin typeface="Arimo" pitchFamily="34" charset="0"/>
                <a:ea typeface="Arimo" pitchFamily="34" charset="-122"/>
                <a:cs typeface="Arimo" pitchFamily="34" charset="-120"/>
              </a:rPr>
              <a:t> Implement targeted training for agents on managing customer emotions, employing calming techniques, and resolving frustrations, especially for IRROPS-related calls.</a:t>
            </a:r>
            <a:endParaRPr lang="en-US" sz="1750" dirty="0"/>
          </a:p>
        </p:txBody>
      </p:sp>
      <p:sp>
        <p:nvSpPr>
          <p:cNvPr id="5" name="Text 3"/>
          <p:cNvSpPr/>
          <p:nvPr/>
        </p:nvSpPr>
        <p:spPr>
          <a:xfrm>
            <a:off x="1156692" y="4687491"/>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Streamline Call Routing and Visibility:</a:t>
            </a:r>
            <a:r>
              <a:rPr lang="en-US" sz="1750" dirty="0">
                <a:solidFill>
                  <a:srgbClr val="2A2742"/>
                </a:solidFill>
                <a:latin typeface="Arimo" pitchFamily="34" charset="0"/>
                <a:ea typeface="Arimo" pitchFamily="34" charset="-122"/>
                <a:cs typeface="Arimo" pitchFamily="34" charset="-120"/>
              </a:rPr>
              <a:t> Integrate real-time data on agent availability and call volumes to optimize call distribution, ensuring customers reach the best-suited agent promptly.</a:t>
            </a:r>
            <a:endParaRPr lang="en-US" sz="1750" dirty="0"/>
          </a:p>
        </p:txBody>
      </p:sp>
      <p:sp>
        <p:nvSpPr>
          <p:cNvPr id="6" name="Text 4"/>
          <p:cNvSpPr/>
          <p:nvPr/>
        </p:nvSpPr>
        <p:spPr>
          <a:xfrm>
            <a:off x="1156692" y="5492591"/>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Automate Simple Requests:</a:t>
            </a:r>
            <a:r>
              <a:rPr lang="en-US" sz="1750" dirty="0">
                <a:solidFill>
                  <a:srgbClr val="2A2742"/>
                </a:solidFill>
                <a:latin typeface="Arimo" pitchFamily="34" charset="0"/>
                <a:ea typeface="Arimo" pitchFamily="34" charset="-122"/>
                <a:cs typeface="Arimo" pitchFamily="34" charset="-120"/>
              </a:rPr>
              <a:t> Leverage AI-powered chatbots and virtual assistants to handle straightforward customer inquiries, allowing agents to focus on more complex and emotional interactions.</a:t>
            </a:r>
            <a:endParaRPr lang="en-US" sz="1750" dirty="0"/>
          </a:p>
        </p:txBody>
      </p:sp>
      <p:sp>
        <p:nvSpPr>
          <p:cNvPr id="7" name="Text 5"/>
          <p:cNvSpPr/>
          <p:nvPr/>
        </p:nvSpPr>
        <p:spPr>
          <a:xfrm>
            <a:off x="1156692" y="6297692"/>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Enhance Agent Engagement:</a:t>
            </a:r>
            <a:r>
              <a:rPr lang="en-US" sz="1750" dirty="0">
                <a:solidFill>
                  <a:srgbClr val="2A2742"/>
                </a:solidFill>
                <a:latin typeface="Arimo" pitchFamily="34" charset="0"/>
                <a:ea typeface="Arimo" pitchFamily="34" charset="-122"/>
                <a:cs typeface="Arimo" pitchFamily="34" charset="-120"/>
              </a:rPr>
              <a:t> Encourage agents to actively listen, empathize, and build rapport with customers, fostering stronger relationships and more satisfying experiences.</a:t>
            </a:r>
            <a:endParaRPr lang="en-US" sz="1750" dirty="0"/>
          </a:p>
        </p:txBody>
      </p:sp>
      <p:sp>
        <p:nvSpPr>
          <p:cNvPr id="8" name="Rectangle 7">
            <a:extLst>
              <a:ext uri="{FF2B5EF4-FFF2-40B4-BE49-F238E27FC236}">
                <a16:creationId xmlns:a16="http://schemas.microsoft.com/office/drawing/2014/main" id="{60A9FE2D-1687-9D4F-8126-C7140A9125E9}"/>
              </a:ext>
            </a:extLst>
          </p:cNvPr>
          <p:cNvSpPr/>
          <p:nvPr/>
        </p:nvSpPr>
        <p:spPr>
          <a:xfrm>
            <a:off x="12672508" y="7616414"/>
            <a:ext cx="1850316" cy="527125"/>
          </a:xfrm>
          <a:prstGeom prst="rect">
            <a:avLst/>
          </a:prstGeom>
          <a:solidFill>
            <a:srgbClr val="C2C2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52820" y="635079"/>
            <a:ext cx="7822287" cy="582930"/>
          </a:xfrm>
          <a:prstGeom prst="rect">
            <a:avLst/>
          </a:prstGeom>
          <a:noFill/>
          <a:ln/>
        </p:spPr>
        <p:txBody>
          <a:bodyPr wrap="none" lIns="0" tIns="0" rIns="0" bIns="0" rtlCol="0" anchor="t"/>
          <a:lstStyle/>
          <a:p>
            <a:pPr marL="0" indent="0">
              <a:lnSpc>
                <a:spcPts val="4550"/>
              </a:lnSpc>
              <a:buNone/>
            </a:pPr>
            <a:r>
              <a:rPr lang="en-US" sz="3650" b="1" dirty="0">
                <a:solidFill>
                  <a:srgbClr val="231971"/>
                </a:solidFill>
                <a:latin typeface="Outfit Extra Bold" pitchFamily="34" charset="0"/>
                <a:ea typeface="Outfit Extra Bold" pitchFamily="34" charset="-122"/>
                <a:cs typeface="Outfit Extra Bold" pitchFamily="34" charset="-120"/>
              </a:rPr>
              <a:t>Key Findings and Recommendations</a:t>
            </a:r>
            <a:endParaRPr lang="en-US" sz="3650" dirty="0"/>
          </a:p>
        </p:txBody>
      </p:sp>
      <p:pic>
        <p:nvPicPr>
          <p:cNvPr id="3" name="Image 0" descr="preencoded.png"/>
          <p:cNvPicPr>
            <a:picLocks noChangeAspect="1"/>
          </p:cNvPicPr>
          <p:nvPr/>
        </p:nvPicPr>
        <p:blipFill>
          <a:blip r:embed="rId3"/>
          <a:stretch>
            <a:fillRect/>
          </a:stretch>
        </p:blipFill>
        <p:spPr>
          <a:xfrm>
            <a:off x="2884646" y="1591032"/>
            <a:ext cx="2198489" cy="1970127"/>
          </a:xfrm>
          <a:prstGeom prst="rect">
            <a:avLst/>
          </a:prstGeom>
        </p:spPr>
      </p:pic>
      <p:sp>
        <p:nvSpPr>
          <p:cNvPr id="4" name="Text 1"/>
          <p:cNvSpPr/>
          <p:nvPr/>
        </p:nvSpPr>
        <p:spPr>
          <a:xfrm>
            <a:off x="3938349" y="2657118"/>
            <a:ext cx="90964" cy="372904"/>
          </a:xfrm>
          <a:prstGeom prst="rect">
            <a:avLst/>
          </a:prstGeom>
          <a:noFill/>
          <a:ln/>
        </p:spPr>
        <p:txBody>
          <a:bodyPr wrap="none" lIns="0" tIns="0" rIns="0" bIns="0" rtlCol="0" anchor="t"/>
          <a:lstStyle/>
          <a:p>
            <a:pPr marL="0" indent="0" algn="ctr">
              <a:lnSpc>
                <a:spcPts val="2900"/>
              </a:lnSpc>
              <a:buNone/>
            </a:pPr>
            <a:r>
              <a:rPr lang="en-US" sz="1800" b="1" dirty="0">
                <a:solidFill>
                  <a:srgbClr val="2A2742"/>
                </a:solidFill>
                <a:latin typeface="Outfit Extra Bold" pitchFamily="34" charset="0"/>
                <a:ea typeface="Outfit Extra Bold" pitchFamily="34" charset="-122"/>
                <a:cs typeface="Outfit Extra Bold" pitchFamily="34" charset="-120"/>
              </a:rPr>
              <a:t>1</a:t>
            </a:r>
            <a:endParaRPr lang="en-US" sz="1800" dirty="0"/>
          </a:p>
        </p:txBody>
      </p:sp>
      <p:sp>
        <p:nvSpPr>
          <p:cNvPr id="5" name="Text 2"/>
          <p:cNvSpPr/>
          <p:nvPr/>
        </p:nvSpPr>
        <p:spPr>
          <a:xfrm>
            <a:off x="5269587" y="1926669"/>
            <a:ext cx="2582108" cy="291346"/>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IRROPS and Post-Flight</a:t>
            </a:r>
            <a:endParaRPr lang="en-US" sz="1800" dirty="0"/>
          </a:p>
        </p:txBody>
      </p:sp>
      <p:sp>
        <p:nvSpPr>
          <p:cNvPr id="6" name="Text 3"/>
          <p:cNvSpPr/>
          <p:nvPr/>
        </p:nvSpPr>
        <p:spPr>
          <a:xfrm>
            <a:off x="5269587" y="2329934"/>
            <a:ext cx="8521541" cy="895469"/>
          </a:xfrm>
          <a:prstGeom prst="rect">
            <a:avLst/>
          </a:prstGeom>
          <a:noFill/>
          <a:ln/>
        </p:spPr>
        <p:txBody>
          <a:bodyPr wrap="squar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These call types are associated with higher silence percentages. Consider updating scripts and providing agents with specific training on handling these calls to reduce unproductive silence and optimize call handling.</a:t>
            </a:r>
            <a:endParaRPr lang="en-US" sz="1450" dirty="0"/>
          </a:p>
        </p:txBody>
      </p:sp>
      <p:sp>
        <p:nvSpPr>
          <p:cNvPr id="7" name="Shape 4"/>
          <p:cNvSpPr/>
          <p:nvPr/>
        </p:nvSpPr>
        <p:spPr>
          <a:xfrm>
            <a:off x="5129689" y="3574852"/>
            <a:ext cx="8801338" cy="11430"/>
          </a:xfrm>
          <a:prstGeom prst="roundRect">
            <a:avLst>
              <a:gd name="adj" fmla="val 685470"/>
            </a:avLst>
          </a:prstGeom>
          <a:solidFill>
            <a:srgbClr val="BDB8DF"/>
          </a:solidFill>
          <a:ln/>
        </p:spPr>
      </p:sp>
      <p:pic>
        <p:nvPicPr>
          <p:cNvPr id="8" name="Image 1" descr="preencoded.png"/>
          <p:cNvPicPr>
            <a:picLocks noChangeAspect="1"/>
          </p:cNvPicPr>
          <p:nvPr/>
        </p:nvPicPr>
        <p:blipFill>
          <a:blip r:embed="rId4"/>
          <a:stretch>
            <a:fillRect/>
          </a:stretch>
        </p:blipFill>
        <p:spPr>
          <a:xfrm>
            <a:off x="1785342" y="3607713"/>
            <a:ext cx="4397097" cy="1970127"/>
          </a:xfrm>
          <a:prstGeom prst="rect">
            <a:avLst/>
          </a:prstGeom>
        </p:spPr>
      </p:pic>
      <p:sp>
        <p:nvSpPr>
          <p:cNvPr id="9" name="Text 5"/>
          <p:cNvSpPr/>
          <p:nvPr/>
        </p:nvSpPr>
        <p:spPr>
          <a:xfrm>
            <a:off x="3916680" y="4406265"/>
            <a:ext cx="134303" cy="372904"/>
          </a:xfrm>
          <a:prstGeom prst="rect">
            <a:avLst/>
          </a:prstGeom>
          <a:noFill/>
          <a:ln/>
        </p:spPr>
        <p:txBody>
          <a:bodyPr wrap="none" lIns="0" tIns="0" rIns="0" bIns="0" rtlCol="0" anchor="t"/>
          <a:lstStyle/>
          <a:p>
            <a:pPr marL="0" indent="0" algn="ctr">
              <a:lnSpc>
                <a:spcPts val="2900"/>
              </a:lnSpc>
              <a:buNone/>
            </a:pPr>
            <a:r>
              <a:rPr lang="en-US" sz="1800" b="1" dirty="0">
                <a:solidFill>
                  <a:srgbClr val="2A2742"/>
                </a:solidFill>
                <a:latin typeface="Outfit Extra Bold" pitchFamily="34" charset="0"/>
                <a:ea typeface="Outfit Extra Bold" pitchFamily="34" charset="-122"/>
                <a:cs typeface="Outfit Extra Bold" pitchFamily="34" charset="-120"/>
              </a:rPr>
              <a:t>2</a:t>
            </a:r>
            <a:endParaRPr lang="en-US" sz="1800" dirty="0"/>
          </a:p>
        </p:txBody>
      </p:sp>
      <p:sp>
        <p:nvSpPr>
          <p:cNvPr id="10" name="Text 6"/>
          <p:cNvSpPr/>
          <p:nvPr/>
        </p:nvSpPr>
        <p:spPr>
          <a:xfrm>
            <a:off x="6368891" y="3943350"/>
            <a:ext cx="2331720" cy="291346"/>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Agent Training</a:t>
            </a:r>
            <a:endParaRPr lang="en-US" sz="1800" dirty="0"/>
          </a:p>
        </p:txBody>
      </p:sp>
      <p:sp>
        <p:nvSpPr>
          <p:cNvPr id="11" name="Text 7"/>
          <p:cNvSpPr/>
          <p:nvPr/>
        </p:nvSpPr>
        <p:spPr>
          <a:xfrm>
            <a:off x="6368891" y="4346615"/>
            <a:ext cx="7422237" cy="895469"/>
          </a:xfrm>
          <a:prstGeom prst="rect">
            <a:avLst/>
          </a:prstGeom>
          <a:noFill/>
          <a:ln/>
        </p:spPr>
        <p:txBody>
          <a:bodyPr wrap="squar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Focus on managing emotions, calming elements, and reducing frustration. This can significantly reduce the negative sentiment observed in shorter calls, leading to more constructive and efficient conversations.</a:t>
            </a:r>
            <a:endParaRPr lang="en-US" sz="1450" dirty="0"/>
          </a:p>
        </p:txBody>
      </p:sp>
      <p:sp>
        <p:nvSpPr>
          <p:cNvPr id="12" name="Shape 8"/>
          <p:cNvSpPr/>
          <p:nvPr/>
        </p:nvSpPr>
        <p:spPr>
          <a:xfrm>
            <a:off x="6228993" y="5591532"/>
            <a:ext cx="7702034" cy="11430"/>
          </a:xfrm>
          <a:prstGeom prst="roundRect">
            <a:avLst>
              <a:gd name="adj" fmla="val 685470"/>
            </a:avLst>
          </a:prstGeom>
          <a:solidFill>
            <a:srgbClr val="BDB8DF"/>
          </a:solidFill>
          <a:ln/>
        </p:spPr>
      </p:sp>
      <p:pic>
        <p:nvPicPr>
          <p:cNvPr id="13" name="Image 2" descr="preencoded.png"/>
          <p:cNvPicPr>
            <a:picLocks noChangeAspect="1"/>
          </p:cNvPicPr>
          <p:nvPr/>
        </p:nvPicPr>
        <p:blipFill>
          <a:blip r:embed="rId5"/>
          <a:stretch>
            <a:fillRect/>
          </a:stretch>
        </p:blipFill>
        <p:spPr>
          <a:xfrm>
            <a:off x="686038" y="5624393"/>
            <a:ext cx="6595705" cy="1970127"/>
          </a:xfrm>
          <a:prstGeom prst="rect">
            <a:avLst/>
          </a:prstGeom>
        </p:spPr>
      </p:pic>
      <p:sp>
        <p:nvSpPr>
          <p:cNvPr id="14" name="Text 9"/>
          <p:cNvSpPr/>
          <p:nvPr/>
        </p:nvSpPr>
        <p:spPr>
          <a:xfrm>
            <a:off x="3917394" y="6422946"/>
            <a:ext cx="132755" cy="372904"/>
          </a:xfrm>
          <a:prstGeom prst="rect">
            <a:avLst/>
          </a:prstGeom>
          <a:noFill/>
          <a:ln/>
        </p:spPr>
        <p:txBody>
          <a:bodyPr wrap="none" lIns="0" tIns="0" rIns="0" bIns="0" rtlCol="0" anchor="t"/>
          <a:lstStyle/>
          <a:p>
            <a:pPr marL="0" indent="0" algn="ctr">
              <a:lnSpc>
                <a:spcPts val="2900"/>
              </a:lnSpc>
              <a:buNone/>
            </a:pPr>
            <a:r>
              <a:rPr lang="en-US" sz="1800" b="1" dirty="0">
                <a:solidFill>
                  <a:srgbClr val="2A2742"/>
                </a:solidFill>
                <a:latin typeface="Outfit Extra Bold" pitchFamily="34" charset="0"/>
                <a:ea typeface="Outfit Extra Bold" pitchFamily="34" charset="-122"/>
                <a:cs typeface="Outfit Extra Bold" pitchFamily="34" charset="-120"/>
              </a:rPr>
              <a:t>3</a:t>
            </a:r>
            <a:endParaRPr lang="en-US" sz="1800" dirty="0"/>
          </a:p>
        </p:txBody>
      </p:sp>
      <p:sp>
        <p:nvSpPr>
          <p:cNvPr id="15" name="Text 10"/>
          <p:cNvSpPr/>
          <p:nvPr/>
        </p:nvSpPr>
        <p:spPr>
          <a:xfrm>
            <a:off x="7468195" y="5810845"/>
            <a:ext cx="3019663" cy="291346"/>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Engagement and Sentiment</a:t>
            </a:r>
            <a:endParaRPr lang="en-US" sz="1800" dirty="0"/>
          </a:p>
        </p:txBody>
      </p:sp>
      <p:sp>
        <p:nvSpPr>
          <p:cNvPr id="16" name="Text 11"/>
          <p:cNvSpPr/>
          <p:nvPr/>
        </p:nvSpPr>
        <p:spPr>
          <a:xfrm>
            <a:off x="7468195" y="6214110"/>
            <a:ext cx="6322933" cy="1193959"/>
          </a:xfrm>
          <a:prstGeom prst="rect">
            <a:avLst/>
          </a:prstGeom>
          <a:noFill/>
          <a:ln/>
        </p:spPr>
        <p:txBody>
          <a:bodyPr wrap="squar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Our analysis shows that longer calls with neutral-to-positive sentiment and lower silence percentages correlate with greater customer satisfaction. Encourage agents to engage customers proactively and build rapport to foster positive interactions and extend call durations.</a:t>
            </a:r>
            <a:endParaRPr lang="en-US" sz="1450" dirty="0"/>
          </a:p>
        </p:txBody>
      </p:sp>
      <p:sp>
        <p:nvSpPr>
          <p:cNvPr id="17" name="Rectangle 16">
            <a:extLst>
              <a:ext uri="{FF2B5EF4-FFF2-40B4-BE49-F238E27FC236}">
                <a16:creationId xmlns:a16="http://schemas.microsoft.com/office/drawing/2014/main" id="{0CDD14E1-1D89-33AD-0702-7C875193070D}"/>
              </a:ext>
            </a:extLst>
          </p:cNvPr>
          <p:cNvSpPr/>
          <p:nvPr/>
        </p:nvSpPr>
        <p:spPr>
          <a:xfrm>
            <a:off x="12694024" y="7508838"/>
            <a:ext cx="1936376" cy="663612"/>
          </a:xfrm>
          <a:prstGeom prst="rect">
            <a:avLst/>
          </a:prstGeom>
          <a:solidFill>
            <a:srgbClr val="C2C2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73073" y="784622"/>
            <a:ext cx="5522357" cy="690205"/>
          </a:xfrm>
          <a:prstGeom prst="rect">
            <a:avLst/>
          </a:prstGeom>
          <a:noFill/>
          <a:ln/>
        </p:spPr>
        <p:txBody>
          <a:bodyPr wrap="none" lIns="0" tIns="0" rIns="0" bIns="0" rtlCol="0" anchor="t"/>
          <a:lstStyle/>
          <a:p>
            <a:pPr marL="0" indent="0">
              <a:lnSpc>
                <a:spcPts val="5400"/>
              </a:lnSpc>
              <a:buNone/>
            </a:pPr>
            <a:r>
              <a:rPr lang="en-US" sz="4300" b="1" dirty="0">
                <a:solidFill>
                  <a:srgbClr val="231971"/>
                </a:solidFill>
                <a:latin typeface="Outfit Extra Bold" pitchFamily="34" charset="0"/>
                <a:ea typeface="Outfit Extra Bold" pitchFamily="34" charset="-122"/>
                <a:cs typeface="Outfit Extra Bold" pitchFamily="34" charset="-120"/>
              </a:rPr>
              <a:t>Conclusion</a:t>
            </a:r>
            <a:endParaRPr lang="en-US" sz="4300" dirty="0"/>
          </a:p>
        </p:txBody>
      </p:sp>
      <p:sp>
        <p:nvSpPr>
          <p:cNvPr id="3" name="Shape 1"/>
          <p:cNvSpPr/>
          <p:nvPr/>
        </p:nvSpPr>
        <p:spPr>
          <a:xfrm>
            <a:off x="773073" y="1916549"/>
            <a:ext cx="4214217" cy="5528429"/>
          </a:xfrm>
          <a:prstGeom prst="roundRect">
            <a:avLst>
              <a:gd name="adj" fmla="val 2202"/>
            </a:avLst>
          </a:prstGeom>
          <a:solidFill>
            <a:srgbClr val="E9E6FA"/>
          </a:solidFill>
          <a:ln w="7620">
            <a:solidFill>
              <a:srgbClr val="BDB8DF"/>
            </a:solidFill>
            <a:prstDash val="solid"/>
          </a:ln>
        </p:spPr>
      </p:sp>
      <p:sp>
        <p:nvSpPr>
          <p:cNvPr id="4" name="Text 2"/>
          <p:cNvSpPr/>
          <p:nvPr/>
        </p:nvSpPr>
        <p:spPr>
          <a:xfrm>
            <a:off x="1001554" y="2145030"/>
            <a:ext cx="2761178" cy="345043"/>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Key Insights</a:t>
            </a:r>
            <a:endParaRPr lang="en-US" sz="2150" dirty="0"/>
          </a:p>
        </p:txBody>
      </p:sp>
      <p:sp>
        <p:nvSpPr>
          <p:cNvPr id="5" name="Text 3"/>
          <p:cNvSpPr/>
          <p:nvPr/>
        </p:nvSpPr>
        <p:spPr>
          <a:xfrm>
            <a:off x="1001554" y="2622590"/>
            <a:ext cx="3757255" cy="2827020"/>
          </a:xfrm>
          <a:prstGeom prst="rect">
            <a:avLst/>
          </a:prstGeom>
          <a:noFill/>
          <a:ln/>
        </p:spPr>
        <p:txBody>
          <a:bodyPr wrap="square" lIns="0" tIns="0" rIns="0" bIns="0" rtlCol="0" anchor="t"/>
          <a:lstStyle/>
          <a:p>
            <a:pPr marL="0" indent="0">
              <a:lnSpc>
                <a:spcPts val="2750"/>
              </a:lnSpc>
              <a:buNone/>
            </a:pPr>
            <a:r>
              <a:rPr lang="en-US" sz="1700" dirty="0">
                <a:solidFill>
                  <a:srgbClr val="2A2742"/>
                </a:solidFill>
                <a:latin typeface="Arimo" pitchFamily="34" charset="0"/>
                <a:ea typeface="Arimo" pitchFamily="34" charset="-122"/>
                <a:cs typeface="Arimo" pitchFamily="34" charset="-120"/>
              </a:rPr>
              <a:t>The analysis highlights factors influencing call duration, customer sentiment, and agent behavior. Key findings include the significant role of silence and customer emotions in call length, as well as the correlation between engagement and longer conversations with positive sentiment.</a:t>
            </a:r>
            <a:endParaRPr lang="en-US" sz="1700" dirty="0"/>
          </a:p>
        </p:txBody>
      </p:sp>
      <p:sp>
        <p:nvSpPr>
          <p:cNvPr id="6" name="Shape 4"/>
          <p:cNvSpPr/>
          <p:nvPr/>
        </p:nvSpPr>
        <p:spPr>
          <a:xfrm>
            <a:off x="5208151" y="1916549"/>
            <a:ext cx="4214217" cy="5528429"/>
          </a:xfrm>
          <a:prstGeom prst="roundRect">
            <a:avLst>
              <a:gd name="adj" fmla="val 2202"/>
            </a:avLst>
          </a:prstGeom>
          <a:solidFill>
            <a:srgbClr val="E9E6FA"/>
          </a:solidFill>
          <a:ln w="7620">
            <a:solidFill>
              <a:srgbClr val="BDB8DF"/>
            </a:solidFill>
            <a:prstDash val="solid"/>
          </a:ln>
        </p:spPr>
      </p:sp>
      <p:sp>
        <p:nvSpPr>
          <p:cNvPr id="7" name="Text 5"/>
          <p:cNvSpPr/>
          <p:nvPr/>
        </p:nvSpPr>
        <p:spPr>
          <a:xfrm>
            <a:off x="5436632" y="2145030"/>
            <a:ext cx="2761178" cy="345043"/>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Actionable Insights</a:t>
            </a:r>
            <a:endParaRPr lang="en-US" sz="2150" dirty="0"/>
          </a:p>
        </p:txBody>
      </p:sp>
      <p:sp>
        <p:nvSpPr>
          <p:cNvPr id="8" name="Text 6"/>
          <p:cNvSpPr/>
          <p:nvPr/>
        </p:nvSpPr>
        <p:spPr>
          <a:xfrm>
            <a:off x="5436632" y="2622590"/>
            <a:ext cx="3757255" cy="4593908"/>
          </a:xfrm>
          <a:prstGeom prst="rect">
            <a:avLst/>
          </a:prstGeom>
          <a:noFill/>
          <a:ln/>
        </p:spPr>
        <p:txBody>
          <a:bodyPr wrap="square" lIns="0" tIns="0" rIns="0" bIns="0" rtlCol="0" anchor="t"/>
          <a:lstStyle/>
          <a:p>
            <a:pPr marL="0" indent="0">
              <a:lnSpc>
                <a:spcPts val="2750"/>
              </a:lnSpc>
              <a:buNone/>
            </a:pPr>
            <a:r>
              <a:rPr lang="en-US" sz="1700" dirty="0">
                <a:solidFill>
                  <a:srgbClr val="2A2742"/>
                </a:solidFill>
                <a:latin typeface="Arimo" pitchFamily="34" charset="0"/>
                <a:ea typeface="Arimo" pitchFamily="34" charset="-122"/>
                <a:cs typeface="Arimo" pitchFamily="34" charset="-120"/>
              </a:rPr>
              <a:t>Targeted training programs for agents can lead to significant improvements in customer experience and call efficiency. By focusing on reducing silence in calls related to Irregular Operations (IRROPS) and post-flight issues, agents can become more efficient and improve customer satisfaction. Additionally, training agents to handle negative emotions and navigate challenging conversations can lead to faster and more constructive call resolutions.</a:t>
            </a:r>
            <a:endParaRPr lang="en-US" sz="1700" dirty="0"/>
          </a:p>
        </p:txBody>
      </p:sp>
      <p:sp>
        <p:nvSpPr>
          <p:cNvPr id="9" name="Shape 7"/>
          <p:cNvSpPr/>
          <p:nvPr/>
        </p:nvSpPr>
        <p:spPr>
          <a:xfrm>
            <a:off x="9643229" y="1916549"/>
            <a:ext cx="4214217" cy="5528429"/>
          </a:xfrm>
          <a:prstGeom prst="roundRect">
            <a:avLst>
              <a:gd name="adj" fmla="val 2202"/>
            </a:avLst>
          </a:prstGeom>
          <a:solidFill>
            <a:srgbClr val="E9E6FA"/>
          </a:solidFill>
          <a:ln w="7620">
            <a:solidFill>
              <a:srgbClr val="BDB8DF"/>
            </a:solidFill>
            <a:prstDash val="solid"/>
          </a:ln>
        </p:spPr>
      </p:sp>
      <p:sp>
        <p:nvSpPr>
          <p:cNvPr id="10" name="Text 8"/>
          <p:cNvSpPr/>
          <p:nvPr/>
        </p:nvSpPr>
        <p:spPr>
          <a:xfrm>
            <a:off x="9871710" y="2145030"/>
            <a:ext cx="2761178" cy="345043"/>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Future Research</a:t>
            </a:r>
            <a:endParaRPr lang="en-US" sz="2150" dirty="0"/>
          </a:p>
        </p:txBody>
      </p:sp>
      <p:sp>
        <p:nvSpPr>
          <p:cNvPr id="11" name="Text 9"/>
          <p:cNvSpPr/>
          <p:nvPr/>
        </p:nvSpPr>
        <p:spPr>
          <a:xfrm>
            <a:off x="9871710" y="2622590"/>
            <a:ext cx="3757255" cy="2827020"/>
          </a:xfrm>
          <a:prstGeom prst="rect">
            <a:avLst/>
          </a:prstGeom>
          <a:noFill/>
          <a:ln/>
        </p:spPr>
        <p:txBody>
          <a:bodyPr wrap="square" lIns="0" tIns="0" rIns="0" bIns="0" rtlCol="0" anchor="t"/>
          <a:lstStyle/>
          <a:p>
            <a:pPr marL="0" indent="0">
              <a:lnSpc>
                <a:spcPts val="2750"/>
              </a:lnSpc>
              <a:buNone/>
            </a:pPr>
            <a:r>
              <a:rPr lang="en-US" sz="1700" dirty="0">
                <a:solidFill>
                  <a:srgbClr val="2A2742"/>
                </a:solidFill>
                <a:latin typeface="Arimo" pitchFamily="34" charset="0"/>
                <a:ea typeface="Arimo" pitchFamily="34" charset="-122"/>
                <a:cs typeface="Arimo" pitchFamily="34" charset="-120"/>
              </a:rPr>
              <a:t>Further research can explore strategies for enhancing customer interactions and call efficiency, specifically exploring the effectiveness of improved self-service options in the IVR and proactive customer communication to address potential issues before they escalate into calls.</a:t>
            </a:r>
            <a:endParaRPr lang="en-US" sz="1700" dirty="0"/>
          </a:p>
        </p:txBody>
      </p:sp>
      <p:sp>
        <p:nvSpPr>
          <p:cNvPr id="12" name="Rectangle 11">
            <a:extLst>
              <a:ext uri="{FF2B5EF4-FFF2-40B4-BE49-F238E27FC236}">
                <a16:creationId xmlns:a16="http://schemas.microsoft.com/office/drawing/2014/main" id="{9084D673-7F39-931E-64BF-0DAAF93806F5}"/>
              </a:ext>
            </a:extLst>
          </p:cNvPr>
          <p:cNvSpPr/>
          <p:nvPr/>
        </p:nvSpPr>
        <p:spPr>
          <a:xfrm>
            <a:off x="12737054" y="7691718"/>
            <a:ext cx="1818042" cy="459301"/>
          </a:xfrm>
          <a:prstGeom prst="rect">
            <a:avLst/>
          </a:prstGeom>
          <a:solidFill>
            <a:srgbClr val="C2C2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74100"/>
            <a:ext cx="7556421" cy="978218"/>
          </a:xfrm>
          <a:prstGeom prst="rect">
            <a:avLst/>
          </a:prstGeom>
          <a:noFill/>
          <a:ln/>
        </p:spPr>
        <p:txBody>
          <a:bodyPr wrap="none" lIns="0" tIns="0" rIns="0" bIns="0" rtlCol="0" anchor="t"/>
          <a:lstStyle/>
          <a:p>
            <a:pPr marL="0" indent="0">
              <a:lnSpc>
                <a:spcPts val="7700"/>
              </a:lnSpc>
              <a:buNone/>
            </a:pPr>
            <a:r>
              <a:rPr lang="en-US" sz="6150" b="1" dirty="0">
                <a:solidFill>
                  <a:srgbClr val="231971"/>
                </a:solidFill>
                <a:latin typeface="Outfit Extra Bold" pitchFamily="34" charset="0"/>
                <a:ea typeface="Outfit Extra Bold" pitchFamily="34" charset="-122"/>
                <a:cs typeface="Outfit Extra Bold" pitchFamily="34" charset="-120"/>
              </a:rPr>
              <a:t>Thank You</a:t>
            </a:r>
            <a:endParaRPr lang="en-US" sz="6150" dirty="0"/>
          </a:p>
        </p:txBody>
      </p:sp>
      <p:sp>
        <p:nvSpPr>
          <p:cNvPr id="4" name="Text 1"/>
          <p:cNvSpPr/>
          <p:nvPr/>
        </p:nvSpPr>
        <p:spPr>
          <a:xfrm>
            <a:off x="793790" y="459247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 appreciate your time and interest!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0637"/>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231971"/>
                </a:solidFill>
                <a:latin typeface="Outfit Extra Bold" pitchFamily="34" charset="0"/>
                <a:ea typeface="Outfit Extra Bold" pitchFamily="34" charset="-122"/>
                <a:cs typeface="Outfit Extra Bold" pitchFamily="34" charset="-120"/>
              </a:rPr>
              <a:t>Reducing Call Time and Silence</a:t>
            </a:r>
            <a:endParaRPr lang="en-US" sz="6150" dirty="0"/>
          </a:p>
        </p:txBody>
      </p:sp>
      <p:sp>
        <p:nvSpPr>
          <p:cNvPr id="4" name="Text 1"/>
          <p:cNvSpPr/>
          <p:nvPr/>
        </p:nvSpPr>
        <p:spPr>
          <a:xfrm>
            <a:off x="793790" y="453723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United Airlines aims to improve customer satisfaction by decreasing average handle time (AHT) and average silence time (AST) at their call center. This analysis will explore factors influencing call duration and agent-customer engagement to identify opportunities for enhancement.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5E0DF"/>
          </a:solidFill>
          <a:ln/>
        </p:spPr>
      </p:sp>
      <p:pic>
        <p:nvPicPr>
          <p:cNvPr id="3" name="Image 0" descr="preencoded.png"/>
          <p:cNvPicPr>
            <a:picLocks noChangeAspect="1"/>
          </p:cNvPicPr>
          <p:nvPr/>
        </p:nvPicPr>
        <p:blipFill>
          <a:blip r:embed="rId3"/>
          <a:stretch>
            <a:fillRect/>
          </a:stretch>
        </p:blipFill>
        <p:spPr>
          <a:xfrm>
            <a:off x="-75304" y="83247"/>
            <a:ext cx="14705704" cy="8229600"/>
          </a:xfrm>
          <a:prstGeom prst="rect">
            <a:avLst/>
          </a:prstGeom>
        </p:spPr>
      </p:pic>
      <p:sp>
        <p:nvSpPr>
          <p:cNvPr id="4" name="Text 1"/>
          <p:cNvSpPr/>
          <p:nvPr/>
        </p:nvSpPr>
        <p:spPr>
          <a:xfrm>
            <a:off x="678299" y="532924"/>
            <a:ext cx="9667994" cy="605671"/>
          </a:xfrm>
          <a:prstGeom prst="rect">
            <a:avLst/>
          </a:prstGeom>
          <a:noFill/>
          <a:ln/>
        </p:spPr>
        <p:txBody>
          <a:bodyPr wrap="none" lIns="0" tIns="0" rIns="0" bIns="0" rtlCol="0" anchor="t"/>
          <a:lstStyle/>
          <a:p>
            <a:pPr marL="0" indent="0">
              <a:lnSpc>
                <a:spcPts val="4750"/>
              </a:lnSpc>
              <a:buNone/>
            </a:pPr>
            <a:r>
              <a:rPr lang="en-US" sz="3800" b="1" dirty="0">
                <a:solidFill>
                  <a:srgbClr val="231971"/>
                </a:solidFill>
                <a:latin typeface="Outfit Extra Bold" pitchFamily="34" charset="0"/>
                <a:ea typeface="Outfit Extra Bold" pitchFamily="34" charset="-122"/>
                <a:cs typeface="Outfit Extra Bold" pitchFamily="34" charset="-120"/>
              </a:rPr>
              <a:t>Average Silence Percentage by Call Reason</a:t>
            </a:r>
            <a:endParaRPr lang="en-US" sz="3800" dirty="0"/>
          </a:p>
        </p:txBody>
      </p:sp>
      <p:sp>
        <p:nvSpPr>
          <p:cNvPr id="5" name="Text 2"/>
          <p:cNvSpPr/>
          <p:nvPr/>
        </p:nvSpPr>
        <p:spPr>
          <a:xfrm>
            <a:off x="269509" y="1622941"/>
            <a:ext cx="3165277" cy="302776"/>
          </a:xfrm>
          <a:prstGeom prst="rect">
            <a:avLst/>
          </a:prstGeom>
          <a:noFill/>
          <a:ln/>
        </p:spPr>
        <p:txBody>
          <a:bodyPr wrap="none" lIns="0" tIns="0" rIns="0" bIns="0" rtlCol="0" anchor="t"/>
          <a:lstStyle/>
          <a:p>
            <a:pPr marL="0" indent="0">
              <a:lnSpc>
                <a:spcPts val="2350"/>
              </a:lnSpc>
              <a:buNone/>
            </a:pPr>
            <a:r>
              <a:rPr lang="en-US" sz="1900" b="1" dirty="0">
                <a:solidFill>
                  <a:srgbClr val="231971"/>
                </a:solidFill>
                <a:latin typeface="Outfit Extra Bold" pitchFamily="34" charset="0"/>
                <a:ea typeface="Outfit Extra Bold" pitchFamily="34" charset="-122"/>
                <a:cs typeface="Outfit Extra Bold" pitchFamily="34" charset="-120"/>
              </a:rPr>
              <a:t>IRROPS and Communicatios</a:t>
            </a:r>
            <a:endParaRPr lang="en-US" sz="1900" dirty="0"/>
          </a:p>
        </p:txBody>
      </p:sp>
      <p:sp>
        <p:nvSpPr>
          <p:cNvPr id="6" name="Text 3"/>
          <p:cNvSpPr/>
          <p:nvPr/>
        </p:nvSpPr>
        <p:spPr>
          <a:xfrm>
            <a:off x="269506" y="2050861"/>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High silence in IRROPS</a:t>
            </a:r>
            <a:r>
              <a:rPr lang="en-US" sz="1500" dirty="0">
                <a:solidFill>
                  <a:srgbClr val="2A2742"/>
                </a:solidFill>
                <a:latin typeface="Arimo" pitchFamily="34" charset="0"/>
                <a:ea typeface="Arimo" pitchFamily="34" charset="-122"/>
                <a:cs typeface="Arimo" pitchFamily="34" charset="-120"/>
              </a:rPr>
              <a:t> calls, indicating complex cases.</a:t>
            </a:r>
            <a:endParaRPr lang="en-US" sz="1500" dirty="0"/>
          </a:p>
        </p:txBody>
      </p:sp>
      <p:sp>
        <p:nvSpPr>
          <p:cNvPr id="7" name="Text 4"/>
          <p:cNvSpPr/>
          <p:nvPr/>
        </p:nvSpPr>
        <p:spPr>
          <a:xfrm>
            <a:off x="269505" y="2520842"/>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A2742"/>
                </a:solidFill>
                <a:latin typeface="Arimo" pitchFamily="34" charset="0"/>
                <a:ea typeface="Arimo" pitchFamily="34" charset="-122"/>
                <a:cs typeface="Arimo" pitchFamily="34" charset="-120"/>
              </a:rPr>
              <a:t>Long silences </a:t>
            </a:r>
            <a:r>
              <a:rPr lang="en-US" sz="1500" b="1" dirty="0">
                <a:solidFill>
                  <a:srgbClr val="2A2742"/>
                </a:solidFill>
                <a:latin typeface="Arimo" pitchFamily="34" charset="0"/>
                <a:ea typeface="Arimo" pitchFamily="34" charset="-122"/>
                <a:cs typeface="Arimo" pitchFamily="34" charset="-120"/>
              </a:rPr>
              <a:t>increase AHT</a:t>
            </a:r>
            <a:r>
              <a:rPr lang="en-US" sz="1500" dirty="0">
                <a:solidFill>
                  <a:srgbClr val="2A2742"/>
                </a:solidFill>
                <a:latin typeface="Arimo" pitchFamily="34" charset="0"/>
                <a:ea typeface="Arimo" pitchFamily="34" charset="-122"/>
                <a:cs typeface="Arimo" pitchFamily="34" charset="-120"/>
              </a:rPr>
              <a:t>, delaying resolutions.</a:t>
            </a:r>
            <a:endParaRPr lang="en-US" sz="1500" dirty="0"/>
          </a:p>
        </p:txBody>
      </p:sp>
      <p:sp>
        <p:nvSpPr>
          <p:cNvPr id="8" name="Text 5"/>
          <p:cNvSpPr/>
          <p:nvPr/>
        </p:nvSpPr>
        <p:spPr>
          <a:xfrm>
            <a:off x="269509" y="2923816"/>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Improve training</a:t>
            </a:r>
            <a:r>
              <a:rPr lang="en-US" sz="1500" dirty="0">
                <a:solidFill>
                  <a:srgbClr val="2A2742"/>
                </a:solidFill>
                <a:latin typeface="Arimo" pitchFamily="34" charset="0"/>
                <a:ea typeface="Arimo" pitchFamily="34" charset="-122"/>
                <a:cs typeface="Arimo" pitchFamily="34" charset="-120"/>
              </a:rPr>
              <a:t> and </a:t>
            </a:r>
            <a:r>
              <a:rPr lang="en-US" sz="1500" b="1" dirty="0">
                <a:solidFill>
                  <a:srgbClr val="2A2742"/>
                </a:solidFill>
                <a:latin typeface="Arimo" pitchFamily="34" charset="0"/>
                <a:ea typeface="Arimo" pitchFamily="34" charset="-122"/>
                <a:cs typeface="Arimo" pitchFamily="34" charset="-120"/>
              </a:rPr>
              <a:t>systems</a:t>
            </a:r>
            <a:r>
              <a:rPr lang="en-US" sz="1500" dirty="0">
                <a:solidFill>
                  <a:srgbClr val="2A2742"/>
                </a:solidFill>
                <a:latin typeface="Arimo" pitchFamily="34" charset="0"/>
                <a:ea typeface="Arimo" pitchFamily="34" charset="-122"/>
                <a:cs typeface="Arimo" pitchFamily="34" charset="-120"/>
              </a:rPr>
              <a:t> for faster info retrieval.</a:t>
            </a:r>
            <a:endParaRPr lang="en-US" sz="1500" dirty="0"/>
          </a:p>
        </p:txBody>
      </p:sp>
      <p:sp>
        <p:nvSpPr>
          <p:cNvPr id="9" name="Text 6"/>
          <p:cNvSpPr/>
          <p:nvPr/>
        </p:nvSpPr>
        <p:spPr>
          <a:xfrm>
            <a:off x="269509" y="3295649"/>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Recommendation</a:t>
            </a:r>
            <a:r>
              <a:rPr lang="en-US" sz="1500" dirty="0">
                <a:solidFill>
                  <a:srgbClr val="2A2742"/>
                </a:solidFill>
                <a:latin typeface="Arimo" pitchFamily="34" charset="0"/>
                <a:ea typeface="Arimo" pitchFamily="34" charset="-122"/>
                <a:cs typeface="Arimo" pitchFamily="34" charset="-120"/>
              </a:rPr>
              <a:t>: Use a </a:t>
            </a:r>
            <a:r>
              <a:rPr lang="en-US" sz="1500" b="1" dirty="0">
                <a:solidFill>
                  <a:srgbClr val="2A2742"/>
                </a:solidFill>
                <a:latin typeface="Arimo" pitchFamily="34" charset="0"/>
                <a:ea typeface="Arimo" pitchFamily="34" charset="-122"/>
                <a:cs typeface="Arimo" pitchFamily="34" charset="-120"/>
              </a:rPr>
              <a:t>knowledge base</a:t>
            </a:r>
            <a:r>
              <a:rPr lang="en-US" sz="1500" dirty="0">
                <a:solidFill>
                  <a:srgbClr val="2A2742"/>
                </a:solidFill>
                <a:latin typeface="Arimo" pitchFamily="34" charset="0"/>
                <a:ea typeface="Arimo" pitchFamily="34" charset="-122"/>
                <a:cs typeface="Arimo" pitchFamily="34" charset="-120"/>
              </a:rPr>
              <a:t> for quick answers.</a:t>
            </a:r>
            <a:endParaRPr lang="en-US" sz="1500" dirty="0"/>
          </a:p>
        </p:txBody>
      </p:sp>
      <p:sp>
        <p:nvSpPr>
          <p:cNvPr id="10" name="Text 7"/>
          <p:cNvSpPr/>
          <p:nvPr/>
        </p:nvSpPr>
        <p:spPr>
          <a:xfrm>
            <a:off x="269509" y="3694409"/>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Goal</a:t>
            </a:r>
            <a:r>
              <a:rPr lang="en-US" sz="1500" dirty="0">
                <a:solidFill>
                  <a:srgbClr val="2A2742"/>
                </a:solidFill>
                <a:latin typeface="Arimo" pitchFamily="34" charset="0"/>
                <a:ea typeface="Arimo" pitchFamily="34" charset="-122"/>
                <a:cs typeface="Arimo" pitchFamily="34" charset="-120"/>
              </a:rPr>
              <a:t>: Boost efficiency and </a:t>
            </a:r>
            <a:r>
              <a:rPr lang="en-US" sz="1500" b="1" dirty="0">
                <a:solidFill>
                  <a:srgbClr val="2A2742"/>
                </a:solidFill>
                <a:latin typeface="Arimo" pitchFamily="34" charset="0"/>
                <a:ea typeface="Arimo" pitchFamily="34" charset="-122"/>
                <a:cs typeface="Arimo" pitchFamily="34" charset="-120"/>
              </a:rPr>
              <a:t>reduce call duration</a:t>
            </a:r>
            <a:r>
              <a:rPr lang="en-US" sz="1500" dirty="0">
                <a:solidFill>
                  <a:srgbClr val="2A2742"/>
                </a:solidFill>
                <a:latin typeface="Arimo" pitchFamily="34" charset="0"/>
                <a:ea typeface="Arimo" pitchFamily="34" charset="-122"/>
                <a:cs typeface="Arimo" pitchFamily="34" charset="-120"/>
              </a:rPr>
              <a:t>.</a:t>
            </a:r>
            <a:endParaRPr lang="en-US" sz="1500" dirty="0"/>
          </a:p>
        </p:txBody>
      </p:sp>
      <p:sp>
        <p:nvSpPr>
          <p:cNvPr id="11" name="Text 8"/>
          <p:cNvSpPr/>
          <p:nvPr/>
        </p:nvSpPr>
        <p:spPr>
          <a:xfrm>
            <a:off x="269509" y="5226536"/>
            <a:ext cx="3538657" cy="302776"/>
          </a:xfrm>
          <a:prstGeom prst="rect">
            <a:avLst/>
          </a:prstGeom>
          <a:noFill/>
          <a:ln/>
        </p:spPr>
        <p:txBody>
          <a:bodyPr wrap="none" lIns="0" tIns="0" rIns="0" bIns="0" rtlCol="0" anchor="t"/>
          <a:lstStyle/>
          <a:p>
            <a:pPr marL="0" indent="0">
              <a:lnSpc>
                <a:spcPts val="2350"/>
              </a:lnSpc>
              <a:buNone/>
            </a:pPr>
            <a:r>
              <a:rPr lang="en-US" sz="1900" b="1" dirty="0">
                <a:solidFill>
                  <a:srgbClr val="231971"/>
                </a:solidFill>
                <a:latin typeface="Outfit Extra Bold" pitchFamily="34" charset="0"/>
                <a:ea typeface="Outfit Extra Bold" pitchFamily="34" charset="-122"/>
                <a:cs typeface="Outfit Extra Bold" pitchFamily="34" charset="-120"/>
              </a:rPr>
              <a:t>Voluntary Change and Upgrade</a:t>
            </a:r>
            <a:endParaRPr lang="en-US" sz="1900" dirty="0"/>
          </a:p>
        </p:txBody>
      </p:sp>
      <p:sp>
        <p:nvSpPr>
          <p:cNvPr id="12" name="Text 9"/>
          <p:cNvSpPr/>
          <p:nvPr/>
        </p:nvSpPr>
        <p:spPr>
          <a:xfrm>
            <a:off x="269509" y="5692398"/>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High silence</a:t>
            </a:r>
            <a:r>
              <a:rPr lang="en-US" sz="1500" dirty="0">
                <a:solidFill>
                  <a:srgbClr val="2A2742"/>
                </a:solidFill>
                <a:latin typeface="Arimo" pitchFamily="34" charset="0"/>
                <a:ea typeface="Arimo" pitchFamily="34" charset="-122"/>
                <a:cs typeface="Arimo" pitchFamily="34" charset="-120"/>
              </a:rPr>
              <a:t> due to detailed procedures and decision-making.</a:t>
            </a:r>
            <a:endParaRPr lang="en-US" sz="1500" dirty="0"/>
          </a:p>
        </p:txBody>
      </p:sp>
      <p:sp>
        <p:nvSpPr>
          <p:cNvPr id="13" name="Text 10"/>
          <p:cNvSpPr/>
          <p:nvPr/>
        </p:nvSpPr>
        <p:spPr>
          <a:xfrm>
            <a:off x="269509" y="6196714"/>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A2742"/>
                </a:solidFill>
                <a:latin typeface="Arimo" pitchFamily="34" charset="0"/>
                <a:ea typeface="Arimo" pitchFamily="34" charset="-122"/>
                <a:cs typeface="Arimo" pitchFamily="34" charset="-120"/>
              </a:rPr>
              <a:t>Opportunity to </a:t>
            </a:r>
            <a:r>
              <a:rPr lang="en-US" sz="1500" b="1" dirty="0">
                <a:solidFill>
                  <a:srgbClr val="2A2742"/>
                </a:solidFill>
                <a:latin typeface="Arimo" pitchFamily="34" charset="0"/>
                <a:ea typeface="Arimo" pitchFamily="34" charset="-122"/>
                <a:cs typeface="Arimo" pitchFamily="34" charset="-120"/>
              </a:rPr>
              <a:t>simplify processes</a:t>
            </a:r>
            <a:r>
              <a:rPr lang="en-US" sz="1500" dirty="0">
                <a:solidFill>
                  <a:srgbClr val="2A2742"/>
                </a:solidFill>
                <a:latin typeface="Arimo" pitchFamily="34" charset="0"/>
                <a:ea typeface="Arimo" pitchFamily="34" charset="-122"/>
                <a:cs typeface="Arimo" pitchFamily="34" charset="-120"/>
              </a:rPr>
              <a:t> for changes and upgrades.</a:t>
            </a:r>
            <a:endParaRPr lang="en-US" sz="1500" dirty="0"/>
          </a:p>
        </p:txBody>
      </p:sp>
      <p:sp>
        <p:nvSpPr>
          <p:cNvPr id="14" name="Text 11"/>
          <p:cNvSpPr/>
          <p:nvPr/>
        </p:nvSpPr>
        <p:spPr>
          <a:xfrm>
            <a:off x="269509" y="7174870"/>
            <a:ext cx="6090523" cy="620078"/>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Provide streamlined tools</a:t>
            </a:r>
            <a:r>
              <a:rPr lang="en-US" sz="1500" dirty="0">
                <a:solidFill>
                  <a:srgbClr val="2A2742"/>
                </a:solidFill>
                <a:latin typeface="Arimo" pitchFamily="34" charset="0"/>
                <a:ea typeface="Arimo" pitchFamily="34" charset="-122"/>
                <a:cs typeface="Arimo" pitchFamily="34" charset="-120"/>
              </a:rPr>
              <a:t> to help agents manage these requests efficiently.</a:t>
            </a:r>
            <a:endParaRPr lang="en-US" sz="1500" dirty="0"/>
          </a:p>
        </p:txBody>
      </p:sp>
      <p:sp>
        <p:nvSpPr>
          <p:cNvPr id="15" name="Text 12"/>
          <p:cNvSpPr/>
          <p:nvPr/>
        </p:nvSpPr>
        <p:spPr>
          <a:xfrm>
            <a:off x="269508" y="6631897"/>
            <a:ext cx="6090523" cy="620078"/>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2A2742"/>
                </a:solidFill>
                <a:latin typeface="Arimo" pitchFamily="34" charset="0"/>
                <a:ea typeface="Arimo" pitchFamily="34" charset="-122"/>
                <a:cs typeface="Arimo" pitchFamily="34" charset="-120"/>
              </a:rPr>
              <a:t>Focus on </a:t>
            </a:r>
            <a:r>
              <a:rPr lang="en-US" sz="1500" b="1" dirty="0">
                <a:solidFill>
                  <a:srgbClr val="2A2742"/>
                </a:solidFill>
                <a:latin typeface="Arimo" pitchFamily="34" charset="0"/>
                <a:ea typeface="Arimo" pitchFamily="34" charset="-122"/>
                <a:cs typeface="Arimo" pitchFamily="34" charset="-120"/>
              </a:rPr>
              <a:t>training for concise communication</a:t>
            </a:r>
            <a:r>
              <a:rPr lang="en-US" sz="1500" dirty="0">
                <a:solidFill>
                  <a:srgbClr val="2A2742"/>
                </a:solidFill>
                <a:latin typeface="Arimo" pitchFamily="34" charset="0"/>
                <a:ea typeface="Arimo" pitchFamily="34" charset="-122"/>
                <a:cs typeface="Arimo" pitchFamily="34" charset="-120"/>
              </a:rPr>
              <a:t> and process optimization.</a:t>
            </a:r>
            <a:endParaRPr lang="en-US" sz="1500" dirty="0"/>
          </a:p>
        </p:txBody>
      </p:sp>
      <p:sp>
        <p:nvSpPr>
          <p:cNvPr id="16" name="Text 13"/>
          <p:cNvSpPr/>
          <p:nvPr/>
        </p:nvSpPr>
        <p:spPr>
          <a:xfrm>
            <a:off x="269507" y="7711114"/>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Goal</a:t>
            </a:r>
            <a:r>
              <a:rPr lang="en-US" sz="1500" dirty="0">
                <a:solidFill>
                  <a:srgbClr val="2A2742"/>
                </a:solidFill>
                <a:latin typeface="Arimo" pitchFamily="34" charset="0"/>
                <a:ea typeface="Arimo" pitchFamily="34" charset="-122"/>
                <a:cs typeface="Arimo" pitchFamily="34" charset="-120"/>
              </a:rPr>
              <a:t>: Minimize silence and </a:t>
            </a:r>
            <a:r>
              <a:rPr lang="en-US" sz="1500" b="1" dirty="0">
                <a:solidFill>
                  <a:srgbClr val="2A2742"/>
                </a:solidFill>
                <a:latin typeface="Arimo" pitchFamily="34" charset="0"/>
                <a:ea typeface="Arimo" pitchFamily="34" charset="-122"/>
                <a:cs typeface="Arimo" pitchFamily="34" charset="-120"/>
              </a:rPr>
              <a:t>expedite request handling</a:t>
            </a:r>
            <a:r>
              <a:rPr lang="en-US" sz="1500" dirty="0">
                <a:solidFill>
                  <a:srgbClr val="2A2742"/>
                </a:solidFill>
                <a:latin typeface="Arimo" pitchFamily="34" charset="0"/>
                <a:ea typeface="Arimo" pitchFamily="34" charset="-122"/>
                <a:cs typeface="Arimo" pitchFamily="34" charset="-120"/>
              </a:rPr>
              <a:t>.</a:t>
            </a:r>
            <a:endParaRPr lang="en-US" sz="1500" dirty="0"/>
          </a:p>
        </p:txBody>
      </p:sp>
      <p:sp>
        <p:nvSpPr>
          <p:cNvPr id="17" name="Text 14"/>
          <p:cNvSpPr/>
          <p:nvPr/>
        </p:nvSpPr>
        <p:spPr>
          <a:xfrm>
            <a:off x="5851616" y="1615678"/>
            <a:ext cx="2422565" cy="310039"/>
          </a:xfrm>
          <a:prstGeom prst="rect">
            <a:avLst/>
          </a:prstGeom>
          <a:noFill/>
          <a:ln/>
        </p:spPr>
        <p:txBody>
          <a:bodyPr wrap="none" lIns="0" tIns="0" rIns="0" bIns="0" rtlCol="0" anchor="t"/>
          <a:lstStyle/>
          <a:p>
            <a:pPr marL="0" indent="0">
              <a:lnSpc>
                <a:spcPts val="2350"/>
              </a:lnSpc>
              <a:buNone/>
            </a:pPr>
            <a:r>
              <a:rPr lang="en-US" sz="1900" b="1" dirty="0">
                <a:solidFill>
                  <a:srgbClr val="231971"/>
                </a:solidFill>
                <a:latin typeface="Outfit Extra Bold" pitchFamily="34" charset="0"/>
                <a:ea typeface="Outfit Extra Bold" pitchFamily="34" charset="-122"/>
                <a:cs typeface="Outfit Extra Bold" pitchFamily="34" charset="-120"/>
              </a:rPr>
              <a:t>Seating and Baggage</a:t>
            </a:r>
            <a:endParaRPr lang="en-US" sz="1900" dirty="0"/>
          </a:p>
        </p:txBody>
      </p:sp>
      <p:sp>
        <p:nvSpPr>
          <p:cNvPr id="18" name="Text 15"/>
          <p:cNvSpPr/>
          <p:nvPr/>
        </p:nvSpPr>
        <p:spPr>
          <a:xfrm>
            <a:off x="5873988" y="1957929"/>
            <a:ext cx="6090523" cy="620078"/>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Lower silence</a:t>
            </a:r>
            <a:r>
              <a:rPr lang="en-US" sz="1500" dirty="0">
                <a:solidFill>
                  <a:srgbClr val="2A2742"/>
                </a:solidFill>
                <a:latin typeface="Arimo" pitchFamily="34" charset="0"/>
                <a:ea typeface="Arimo" pitchFamily="34" charset="-122"/>
                <a:cs typeface="Arimo" pitchFamily="34" charset="-120"/>
              </a:rPr>
              <a:t> in Seating and Baggage calls, indicating simpler interactions.</a:t>
            </a:r>
            <a:endParaRPr lang="en-US" sz="1500" dirty="0"/>
          </a:p>
        </p:txBody>
      </p:sp>
      <p:sp>
        <p:nvSpPr>
          <p:cNvPr id="19" name="Text 16"/>
          <p:cNvSpPr/>
          <p:nvPr/>
        </p:nvSpPr>
        <p:spPr>
          <a:xfrm>
            <a:off x="5851616" y="2560661"/>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A2742"/>
                </a:solidFill>
                <a:latin typeface="Arimo" pitchFamily="34" charset="0"/>
                <a:ea typeface="Arimo" pitchFamily="34" charset="-122"/>
                <a:cs typeface="Arimo" pitchFamily="34" charset="-120"/>
              </a:rPr>
              <a:t>Reflects </a:t>
            </a:r>
            <a:r>
              <a:rPr lang="en-US" sz="1500" b="1" dirty="0">
                <a:solidFill>
                  <a:srgbClr val="2A2742"/>
                </a:solidFill>
                <a:latin typeface="Arimo" pitchFamily="34" charset="0"/>
                <a:ea typeface="Arimo" pitchFamily="34" charset="-122"/>
                <a:cs typeface="Arimo" pitchFamily="34" charset="-120"/>
              </a:rPr>
              <a:t>efficient processes</a:t>
            </a:r>
            <a:r>
              <a:rPr lang="en-US" sz="1500" dirty="0">
                <a:solidFill>
                  <a:srgbClr val="2A2742"/>
                </a:solidFill>
                <a:latin typeface="Arimo" pitchFamily="34" charset="0"/>
                <a:ea typeface="Arimo" pitchFamily="34" charset="-122"/>
                <a:cs typeface="Arimo" pitchFamily="34" charset="-120"/>
              </a:rPr>
              <a:t> and </a:t>
            </a:r>
            <a:r>
              <a:rPr lang="en-US" sz="1500" b="1" dirty="0">
                <a:solidFill>
                  <a:srgbClr val="2A2742"/>
                </a:solidFill>
                <a:latin typeface="Arimo" pitchFamily="34" charset="0"/>
                <a:ea typeface="Arimo" pitchFamily="34" charset="-122"/>
                <a:cs typeface="Arimo" pitchFamily="34" charset="-120"/>
              </a:rPr>
              <a:t>well-trained agents</a:t>
            </a:r>
            <a:r>
              <a:rPr lang="en-US" sz="1500" dirty="0">
                <a:solidFill>
                  <a:srgbClr val="2A2742"/>
                </a:solidFill>
                <a:latin typeface="Arimo" pitchFamily="34" charset="0"/>
                <a:ea typeface="Arimo" pitchFamily="34" charset="-122"/>
                <a:cs typeface="Arimo" pitchFamily="34" charset="-120"/>
              </a:rPr>
              <a:t>.</a:t>
            </a:r>
            <a:endParaRPr lang="en-US" sz="1500" dirty="0"/>
          </a:p>
        </p:txBody>
      </p:sp>
      <p:sp>
        <p:nvSpPr>
          <p:cNvPr id="20" name="Text 17"/>
          <p:cNvSpPr/>
          <p:nvPr/>
        </p:nvSpPr>
        <p:spPr>
          <a:xfrm>
            <a:off x="5851615" y="2936009"/>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Maintain positive trend</a:t>
            </a:r>
            <a:r>
              <a:rPr lang="en-US" sz="1500" dirty="0">
                <a:solidFill>
                  <a:srgbClr val="2A2742"/>
                </a:solidFill>
                <a:latin typeface="Arimo" pitchFamily="34" charset="0"/>
                <a:ea typeface="Arimo" pitchFamily="34" charset="-122"/>
                <a:cs typeface="Arimo" pitchFamily="34" charset="-120"/>
              </a:rPr>
              <a:t> with ongoing training on policies.</a:t>
            </a:r>
            <a:endParaRPr lang="en-US" sz="1500" dirty="0"/>
          </a:p>
        </p:txBody>
      </p:sp>
      <p:sp>
        <p:nvSpPr>
          <p:cNvPr id="21" name="Text 18"/>
          <p:cNvSpPr/>
          <p:nvPr/>
        </p:nvSpPr>
        <p:spPr>
          <a:xfrm>
            <a:off x="5851614" y="3391149"/>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Emphasize</a:t>
            </a:r>
            <a:r>
              <a:rPr lang="en-US" sz="1500" dirty="0">
                <a:solidFill>
                  <a:srgbClr val="2A2742"/>
                </a:solidFill>
                <a:latin typeface="Arimo" pitchFamily="34" charset="0"/>
                <a:ea typeface="Arimo" pitchFamily="34" charset="-122"/>
                <a:cs typeface="Arimo" pitchFamily="34" charset="-120"/>
              </a:rPr>
              <a:t> clear communication and quick resolutions.</a:t>
            </a:r>
            <a:endParaRPr lang="en-US" sz="1500" dirty="0"/>
          </a:p>
        </p:txBody>
      </p:sp>
      <p:sp>
        <p:nvSpPr>
          <p:cNvPr id="22" name="Text 19"/>
          <p:cNvSpPr/>
          <p:nvPr/>
        </p:nvSpPr>
        <p:spPr>
          <a:xfrm>
            <a:off x="5851613" y="3800943"/>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Goal</a:t>
            </a:r>
            <a:r>
              <a:rPr lang="en-US" sz="1500" dirty="0">
                <a:solidFill>
                  <a:srgbClr val="2A2742"/>
                </a:solidFill>
                <a:latin typeface="Arimo" pitchFamily="34" charset="0"/>
                <a:ea typeface="Arimo" pitchFamily="34" charset="-122"/>
                <a:cs typeface="Arimo" pitchFamily="34" charset="-120"/>
              </a:rPr>
              <a:t>: Sustain high customer satisfaction.</a:t>
            </a:r>
            <a:endParaRPr lang="en-US" sz="1500" dirty="0"/>
          </a:p>
        </p:txBody>
      </p:sp>
      <p:sp>
        <p:nvSpPr>
          <p:cNvPr id="23" name="Text 20"/>
          <p:cNvSpPr/>
          <p:nvPr/>
        </p:nvSpPr>
        <p:spPr>
          <a:xfrm>
            <a:off x="5858354" y="5293523"/>
            <a:ext cx="2719626" cy="353830"/>
          </a:xfrm>
          <a:prstGeom prst="rect">
            <a:avLst/>
          </a:prstGeom>
          <a:noFill/>
          <a:ln/>
        </p:spPr>
        <p:txBody>
          <a:bodyPr wrap="none" lIns="0" tIns="0" rIns="0" bIns="0" rtlCol="0" anchor="t"/>
          <a:lstStyle/>
          <a:p>
            <a:pPr marL="0" indent="0">
              <a:lnSpc>
                <a:spcPts val="2350"/>
              </a:lnSpc>
              <a:buNone/>
            </a:pPr>
            <a:r>
              <a:rPr lang="en-US" sz="1900" b="1" dirty="0">
                <a:solidFill>
                  <a:srgbClr val="231971"/>
                </a:solidFill>
                <a:latin typeface="Outfit Extra Bold" pitchFamily="34" charset="0"/>
                <a:ea typeface="Outfit Extra Bold" pitchFamily="34" charset="-122"/>
                <a:cs typeface="Outfit Extra Bold" pitchFamily="34" charset="-120"/>
              </a:rPr>
              <a:t>Booking and Post-Flight</a:t>
            </a:r>
            <a:endParaRPr lang="en-US" sz="1900" dirty="0"/>
          </a:p>
        </p:txBody>
      </p:sp>
      <p:sp>
        <p:nvSpPr>
          <p:cNvPr id="24" name="Text 21"/>
          <p:cNvSpPr/>
          <p:nvPr/>
        </p:nvSpPr>
        <p:spPr>
          <a:xfrm>
            <a:off x="6016468" y="5696142"/>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Lower silence</a:t>
            </a:r>
            <a:r>
              <a:rPr lang="en-US" sz="1500" dirty="0">
                <a:solidFill>
                  <a:srgbClr val="2A2742"/>
                </a:solidFill>
                <a:latin typeface="Arimo" pitchFamily="34" charset="0"/>
                <a:ea typeface="Arimo" pitchFamily="34" charset="-122"/>
                <a:cs typeface="Arimo" pitchFamily="34" charset="-120"/>
              </a:rPr>
              <a:t> in Booking calls, indicating quick resolutions.</a:t>
            </a:r>
            <a:endParaRPr lang="en-US" sz="1500" dirty="0"/>
          </a:p>
        </p:txBody>
      </p:sp>
      <p:sp>
        <p:nvSpPr>
          <p:cNvPr id="25" name="Text 22"/>
          <p:cNvSpPr/>
          <p:nvPr/>
        </p:nvSpPr>
        <p:spPr>
          <a:xfrm>
            <a:off x="6016468" y="6756326"/>
            <a:ext cx="6090523" cy="620078"/>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Mid-range silence</a:t>
            </a:r>
            <a:r>
              <a:rPr lang="en-US" sz="1500" dirty="0">
                <a:solidFill>
                  <a:srgbClr val="2A2742"/>
                </a:solidFill>
                <a:latin typeface="Arimo" pitchFamily="34" charset="0"/>
                <a:ea typeface="Arimo" pitchFamily="34" charset="-122"/>
                <a:cs typeface="Arimo" pitchFamily="34" charset="-120"/>
              </a:rPr>
              <a:t> in Post-Flight and Mileage Plus calls due to follow-ups.</a:t>
            </a:r>
            <a:endParaRPr lang="en-US" sz="1500" dirty="0"/>
          </a:p>
        </p:txBody>
      </p:sp>
      <p:sp>
        <p:nvSpPr>
          <p:cNvPr id="26" name="Text 23"/>
          <p:cNvSpPr/>
          <p:nvPr/>
        </p:nvSpPr>
        <p:spPr>
          <a:xfrm>
            <a:off x="6016467" y="6372532"/>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Streamline procedures</a:t>
            </a:r>
            <a:r>
              <a:rPr lang="en-US" sz="1500" dirty="0">
                <a:solidFill>
                  <a:srgbClr val="2A2742"/>
                </a:solidFill>
                <a:latin typeface="Arimo" pitchFamily="34" charset="0"/>
                <a:ea typeface="Arimo" pitchFamily="34" charset="-122"/>
                <a:cs typeface="Arimo" pitchFamily="34" charset="-120"/>
              </a:rPr>
              <a:t> for Post-Flight and Mileage Plus interactions.</a:t>
            </a:r>
            <a:endParaRPr lang="en-US" sz="1500" dirty="0"/>
          </a:p>
        </p:txBody>
      </p:sp>
      <p:sp>
        <p:nvSpPr>
          <p:cNvPr id="27" name="Text 24"/>
          <p:cNvSpPr/>
          <p:nvPr/>
        </p:nvSpPr>
        <p:spPr>
          <a:xfrm>
            <a:off x="6016466" y="7413107"/>
            <a:ext cx="6090523" cy="620078"/>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Train agents</a:t>
            </a:r>
            <a:r>
              <a:rPr lang="en-US" sz="1500" dirty="0">
                <a:solidFill>
                  <a:srgbClr val="2A2742"/>
                </a:solidFill>
                <a:latin typeface="Arimo" pitchFamily="34" charset="0"/>
                <a:ea typeface="Arimo" pitchFamily="34" charset="-122"/>
                <a:cs typeface="Arimo" pitchFamily="34" charset="-120"/>
              </a:rPr>
              <a:t> on handling complaints and providing clear info on guidelines.</a:t>
            </a:r>
            <a:endParaRPr lang="en-US" sz="1500" dirty="0"/>
          </a:p>
        </p:txBody>
      </p:sp>
      <p:sp>
        <p:nvSpPr>
          <p:cNvPr id="28" name="Text 25"/>
          <p:cNvSpPr/>
          <p:nvPr/>
        </p:nvSpPr>
        <p:spPr>
          <a:xfrm>
            <a:off x="6006010" y="6012799"/>
            <a:ext cx="6090523" cy="310039"/>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A2742"/>
                </a:solidFill>
                <a:latin typeface="Arimo" pitchFamily="34" charset="0"/>
                <a:ea typeface="Arimo" pitchFamily="34" charset="-122"/>
                <a:cs typeface="Arimo" pitchFamily="34" charset="-120"/>
              </a:rPr>
              <a:t>Goal</a:t>
            </a:r>
            <a:r>
              <a:rPr lang="en-US" sz="1500" dirty="0">
                <a:solidFill>
                  <a:srgbClr val="2A2742"/>
                </a:solidFill>
                <a:latin typeface="Arimo" pitchFamily="34" charset="0"/>
                <a:ea typeface="Arimo" pitchFamily="34" charset="-122"/>
                <a:cs typeface="Arimo" pitchFamily="34" charset="-120"/>
              </a:rPr>
              <a:t>: Reduce silence and improve overall efficiency.</a:t>
            </a:r>
            <a:endParaRPr lang="en-US" sz="1500" dirty="0"/>
          </a:p>
        </p:txBody>
      </p:sp>
      <p:pic>
        <p:nvPicPr>
          <p:cNvPr id="29" name="Picture 28">
            <a:extLst>
              <a:ext uri="{FF2B5EF4-FFF2-40B4-BE49-F238E27FC236}">
                <a16:creationId xmlns:a16="http://schemas.microsoft.com/office/drawing/2014/main" id="{D3A25A24-D85D-6E14-FB4B-0D610E5CB22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86352" y="2339816"/>
            <a:ext cx="3670496" cy="32805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9351" y="408742"/>
            <a:ext cx="5903000" cy="463748"/>
          </a:xfrm>
          <a:prstGeom prst="rect">
            <a:avLst/>
          </a:prstGeom>
          <a:noFill/>
          <a:ln/>
        </p:spPr>
        <p:txBody>
          <a:bodyPr wrap="none" lIns="0" tIns="0" rIns="0" bIns="0" rtlCol="0" anchor="t"/>
          <a:lstStyle/>
          <a:p>
            <a:pPr marL="0" indent="0">
              <a:lnSpc>
                <a:spcPts val="3650"/>
              </a:lnSpc>
              <a:buNone/>
            </a:pPr>
            <a:r>
              <a:rPr lang="en-US" sz="2900" b="1" dirty="0">
                <a:solidFill>
                  <a:srgbClr val="231971"/>
                </a:solidFill>
                <a:latin typeface="Outfit Extra Bold" pitchFamily="34" charset="0"/>
                <a:ea typeface="Outfit Extra Bold" pitchFamily="34" charset="-122"/>
                <a:cs typeface="Outfit Extra Bold" pitchFamily="34" charset="-120"/>
              </a:rPr>
              <a:t>Average Sentiment by Call Reason</a:t>
            </a:r>
            <a:endParaRPr lang="en-US" sz="2900" dirty="0"/>
          </a:p>
        </p:txBody>
      </p:sp>
      <p:sp>
        <p:nvSpPr>
          <p:cNvPr id="3" name="Shape 1"/>
          <p:cNvSpPr/>
          <p:nvPr/>
        </p:nvSpPr>
        <p:spPr>
          <a:xfrm>
            <a:off x="519351" y="1261943"/>
            <a:ext cx="259675" cy="259675"/>
          </a:xfrm>
          <a:prstGeom prst="roundRect">
            <a:avLst>
              <a:gd name="adj" fmla="val 24005"/>
            </a:avLst>
          </a:prstGeom>
          <a:solidFill>
            <a:srgbClr val="E9E6FA"/>
          </a:solidFill>
          <a:ln w="7620">
            <a:solidFill>
              <a:srgbClr val="BDB8DF"/>
            </a:solidFill>
            <a:prstDash val="solid"/>
          </a:ln>
        </p:spPr>
      </p:sp>
      <p:sp>
        <p:nvSpPr>
          <p:cNvPr id="4" name="Text 2"/>
          <p:cNvSpPr/>
          <p:nvPr/>
        </p:nvSpPr>
        <p:spPr>
          <a:xfrm>
            <a:off x="927378" y="1261943"/>
            <a:ext cx="1855113" cy="231815"/>
          </a:xfrm>
          <a:prstGeom prst="rect">
            <a:avLst/>
          </a:prstGeom>
          <a:noFill/>
          <a:ln/>
        </p:spPr>
        <p:txBody>
          <a:bodyPr wrap="none" lIns="0" tIns="0" rIns="0" bIns="0" rtlCol="0" anchor="t"/>
          <a:lstStyle/>
          <a:p>
            <a:pPr marL="0" indent="0">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Negative Sentiment</a:t>
            </a:r>
            <a:endParaRPr lang="en-US" sz="1450" dirty="0"/>
          </a:p>
        </p:txBody>
      </p:sp>
      <p:sp>
        <p:nvSpPr>
          <p:cNvPr id="5" name="Text 3"/>
          <p:cNvSpPr/>
          <p:nvPr/>
        </p:nvSpPr>
        <p:spPr>
          <a:xfrm>
            <a:off x="927378" y="1582698"/>
            <a:ext cx="13183672" cy="237530"/>
          </a:xfrm>
          <a:prstGeom prst="rect">
            <a:avLst/>
          </a:prstGeom>
          <a:noFill/>
          <a:ln/>
        </p:spPr>
        <p:txBody>
          <a:bodyPr wrap="none" lIns="0" tIns="0" rIns="0" bIns="0" rtlCol="0" anchor="t"/>
          <a:lstStyle/>
          <a:p>
            <a:pPr marL="0" indent="0">
              <a:lnSpc>
                <a:spcPts val="1850"/>
              </a:lnSpc>
              <a:buNone/>
            </a:pPr>
            <a:r>
              <a:rPr lang="en-US" sz="1150" dirty="0">
                <a:solidFill>
                  <a:srgbClr val="2A2742"/>
                </a:solidFill>
                <a:latin typeface="Arimo" pitchFamily="34" charset="0"/>
                <a:ea typeface="Arimo" pitchFamily="34" charset="-122"/>
                <a:cs typeface="Arimo" pitchFamily="34" charset="-120"/>
              </a:rPr>
              <a:t>All call reasons have negative sentiment, indicating overall dissatisfaction.</a:t>
            </a:r>
            <a:endParaRPr lang="en-US" sz="1150" dirty="0"/>
          </a:p>
        </p:txBody>
      </p:sp>
      <p:sp>
        <p:nvSpPr>
          <p:cNvPr id="6" name="Shape 4"/>
          <p:cNvSpPr/>
          <p:nvPr/>
        </p:nvSpPr>
        <p:spPr>
          <a:xfrm>
            <a:off x="519351" y="2135505"/>
            <a:ext cx="259675" cy="259675"/>
          </a:xfrm>
          <a:prstGeom prst="roundRect">
            <a:avLst>
              <a:gd name="adj" fmla="val 24005"/>
            </a:avLst>
          </a:prstGeom>
          <a:solidFill>
            <a:srgbClr val="E9E6FA"/>
          </a:solidFill>
          <a:ln w="7620">
            <a:solidFill>
              <a:srgbClr val="BDB8DF"/>
            </a:solidFill>
            <a:prstDash val="solid"/>
          </a:ln>
        </p:spPr>
      </p:sp>
      <p:sp>
        <p:nvSpPr>
          <p:cNvPr id="7" name="Text 5"/>
          <p:cNvSpPr/>
          <p:nvPr/>
        </p:nvSpPr>
        <p:spPr>
          <a:xfrm>
            <a:off x="927378" y="2135505"/>
            <a:ext cx="1855113" cy="231815"/>
          </a:xfrm>
          <a:prstGeom prst="rect">
            <a:avLst/>
          </a:prstGeom>
          <a:noFill/>
          <a:ln/>
        </p:spPr>
        <p:txBody>
          <a:bodyPr wrap="none" lIns="0" tIns="0" rIns="0" bIns="0" rtlCol="0" anchor="t"/>
          <a:lstStyle/>
          <a:p>
            <a:pPr marL="0" indent="0">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IRROPS</a:t>
            </a:r>
            <a:endParaRPr lang="en-US" sz="1450" dirty="0"/>
          </a:p>
        </p:txBody>
      </p:sp>
      <p:sp>
        <p:nvSpPr>
          <p:cNvPr id="8" name="Text 6"/>
          <p:cNvSpPr/>
          <p:nvPr/>
        </p:nvSpPr>
        <p:spPr>
          <a:xfrm>
            <a:off x="1164669" y="2456259"/>
            <a:ext cx="12946380" cy="237530"/>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Most negative sentiment, suggesting customer dissatisfaction with disruptions.</a:t>
            </a:r>
            <a:endParaRPr lang="en-US" sz="1150" dirty="0"/>
          </a:p>
        </p:txBody>
      </p:sp>
      <p:sp>
        <p:nvSpPr>
          <p:cNvPr id="9" name="Text 7"/>
          <p:cNvSpPr/>
          <p:nvPr/>
        </p:nvSpPr>
        <p:spPr>
          <a:xfrm>
            <a:off x="1164669" y="2745700"/>
            <a:ext cx="12946380" cy="237530"/>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This may result in higher average handle time (AHT) as agents struggle to address customer concerns and resolve issues.</a:t>
            </a:r>
            <a:endParaRPr lang="en-US" sz="1150" dirty="0"/>
          </a:p>
        </p:txBody>
      </p:sp>
      <p:sp>
        <p:nvSpPr>
          <p:cNvPr id="10" name="Text 8"/>
          <p:cNvSpPr/>
          <p:nvPr/>
        </p:nvSpPr>
        <p:spPr>
          <a:xfrm>
            <a:off x="1164669" y="3035141"/>
            <a:ext cx="12946380" cy="475059"/>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Training agents in handling emotionally charged calls effectively could be beneficial, and exploring ways to use Interactive Voice Response (IVR) systems to resolve such issues before an agent is involved may also be effective.</a:t>
            </a:r>
            <a:endParaRPr lang="en-US" sz="1150" dirty="0"/>
          </a:p>
        </p:txBody>
      </p:sp>
      <p:sp>
        <p:nvSpPr>
          <p:cNvPr id="11" name="Shape 9"/>
          <p:cNvSpPr/>
          <p:nvPr/>
        </p:nvSpPr>
        <p:spPr>
          <a:xfrm>
            <a:off x="519351" y="3825478"/>
            <a:ext cx="259675" cy="259675"/>
          </a:xfrm>
          <a:prstGeom prst="roundRect">
            <a:avLst>
              <a:gd name="adj" fmla="val 24005"/>
            </a:avLst>
          </a:prstGeom>
          <a:solidFill>
            <a:srgbClr val="E9E6FA"/>
          </a:solidFill>
          <a:ln w="7620">
            <a:solidFill>
              <a:srgbClr val="BDB8DF"/>
            </a:solidFill>
            <a:prstDash val="solid"/>
          </a:ln>
        </p:spPr>
      </p:sp>
      <p:sp>
        <p:nvSpPr>
          <p:cNvPr id="12" name="Text 10"/>
          <p:cNvSpPr/>
          <p:nvPr/>
        </p:nvSpPr>
        <p:spPr>
          <a:xfrm>
            <a:off x="927378" y="3825478"/>
            <a:ext cx="1855113" cy="231815"/>
          </a:xfrm>
          <a:prstGeom prst="rect">
            <a:avLst/>
          </a:prstGeom>
          <a:noFill/>
          <a:ln/>
        </p:spPr>
        <p:txBody>
          <a:bodyPr wrap="none" lIns="0" tIns="0" rIns="0" bIns="0" rtlCol="0" anchor="t"/>
          <a:lstStyle/>
          <a:p>
            <a:pPr marL="0" indent="0">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Communications</a:t>
            </a:r>
            <a:endParaRPr lang="en-US" sz="1450" dirty="0"/>
          </a:p>
        </p:txBody>
      </p:sp>
      <p:sp>
        <p:nvSpPr>
          <p:cNvPr id="13" name="Text 11"/>
          <p:cNvSpPr/>
          <p:nvPr/>
        </p:nvSpPr>
        <p:spPr>
          <a:xfrm>
            <a:off x="927378" y="4146232"/>
            <a:ext cx="13183672" cy="237530"/>
          </a:xfrm>
          <a:prstGeom prst="rect">
            <a:avLst/>
          </a:prstGeom>
          <a:noFill/>
          <a:ln/>
        </p:spPr>
        <p:txBody>
          <a:bodyPr wrap="none" lIns="0" tIns="0" rIns="0" bIns="0" rtlCol="0" anchor="t"/>
          <a:lstStyle/>
          <a:p>
            <a:pPr marL="0" indent="0">
              <a:lnSpc>
                <a:spcPts val="1850"/>
              </a:lnSpc>
              <a:buNone/>
            </a:pPr>
            <a:r>
              <a:rPr lang="en-US" sz="1150" dirty="0">
                <a:solidFill>
                  <a:srgbClr val="2A2742"/>
                </a:solidFill>
                <a:latin typeface="Arimo" pitchFamily="34" charset="0"/>
                <a:ea typeface="Arimo" pitchFamily="34" charset="-122"/>
                <a:cs typeface="Arimo" pitchFamily="34" charset="-120"/>
              </a:rPr>
              <a:t>Least negative sentiment, suggesting less frustration with communication issues.</a:t>
            </a:r>
            <a:endParaRPr lang="en-US" sz="1150" dirty="0"/>
          </a:p>
        </p:txBody>
      </p:sp>
      <p:sp>
        <p:nvSpPr>
          <p:cNvPr id="14" name="Shape 12"/>
          <p:cNvSpPr/>
          <p:nvPr/>
        </p:nvSpPr>
        <p:spPr>
          <a:xfrm>
            <a:off x="519351" y="4699040"/>
            <a:ext cx="259675" cy="259675"/>
          </a:xfrm>
          <a:prstGeom prst="roundRect">
            <a:avLst>
              <a:gd name="adj" fmla="val 24005"/>
            </a:avLst>
          </a:prstGeom>
          <a:solidFill>
            <a:srgbClr val="E9E6FA"/>
          </a:solidFill>
          <a:ln w="7620">
            <a:solidFill>
              <a:srgbClr val="BDB8DF"/>
            </a:solidFill>
            <a:prstDash val="solid"/>
          </a:ln>
        </p:spPr>
      </p:sp>
      <p:sp>
        <p:nvSpPr>
          <p:cNvPr id="15" name="Text 13"/>
          <p:cNvSpPr/>
          <p:nvPr/>
        </p:nvSpPr>
        <p:spPr>
          <a:xfrm>
            <a:off x="927378" y="4699040"/>
            <a:ext cx="1855113" cy="231815"/>
          </a:xfrm>
          <a:prstGeom prst="rect">
            <a:avLst/>
          </a:prstGeom>
          <a:noFill/>
          <a:ln/>
        </p:spPr>
        <p:txBody>
          <a:bodyPr wrap="none" lIns="0" tIns="0" rIns="0" bIns="0" rtlCol="0" anchor="t"/>
          <a:lstStyle/>
          <a:p>
            <a:pPr marL="0" indent="0">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Booking</a:t>
            </a:r>
            <a:endParaRPr lang="en-US" sz="1450" dirty="0"/>
          </a:p>
        </p:txBody>
      </p:sp>
      <p:sp>
        <p:nvSpPr>
          <p:cNvPr id="16" name="Text 14"/>
          <p:cNvSpPr/>
          <p:nvPr/>
        </p:nvSpPr>
        <p:spPr>
          <a:xfrm>
            <a:off x="927378" y="5019794"/>
            <a:ext cx="13183672" cy="237530"/>
          </a:xfrm>
          <a:prstGeom prst="rect">
            <a:avLst/>
          </a:prstGeom>
          <a:noFill/>
          <a:ln/>
        </p:spPr>
        <p:txBody>
          <a:bodyPr wrap="none" lIns="0" tIns="0" rIns="0" bIns="0" rtlCol="0" anchor="t"/>
          <a:lstStyle/>
          <a:p>
            <a:pPr marL="0" indent="0">
              <a:lnSpc>
                <a:spcPts val="1850"/>
              </a:lnSpc>
              <a:buNone/>
            </a:pPr>
            <a:r>
              <a:rPr lang="en-US" sz="1150" dirty="0">
                <a:solidFill>
                  <a:srgbClr val="2A2742"/>
                </a:solidFill>
                <a:latin typeface="Arimo" pitchFamily="34" charset="0"/>
                <a:ea typeface="Arimo" pitchFamily="34" charset="-122"/>
                <a:cs typeface="Arimo" pitchFamily="34" charset="-120"/>
              </a:rPr>
              <a:t>Still reflects some level of dissatisfaction, despite being less negative than other categories.</a:t>
            </a:r>
            <a:endParaRPr lang="en-US" sz="1150" dirty="0"/>
          </a:p>
        </p:txBody>
      </p:sp>
      <p:sp>
        <p:nvSpPr>
          <p:cNvPr id="17" name="Shape 15"/>
          <p:cNvSpPr/>
          <p:nvPr/>
        </p:nvSpPr>
        <p:spPr>
          <a:xfrm>
            <a:off x="519351" y="5572601"/>
            <a:ext cx="259675" cy="259675"/>
          </a:xfrm>
          <a:prstGeom prst="roundRect">
            <a:avLst>
              <a:gd name="adj" fmla="val 24005"/>
            </a:avLst>
          </a:prstGeom>
          <a:solidFill>
            <a:srgbClr val="E9E6FA"/>
          </a:solidFill>
          <a:ln w="7620">
            <a:solidFill>
              <a:srgbClr val="BDB8DF"/>
            </a:solidFill>
            <a:prstDash val="solid"/>
          </a:ln>
        </p:spPr>
      </p:sp>
      <p:sp>
        <p:nvSpPr>
          <p:cNvPr id="18" name="Text 16"/>
          <p:cNvSpPr/>
          <p:nvPr/>
        </p:nvSpPr>
        <p:spPr>
          <a:xfrm>
            <a:off x="927378" y="5572601"/>
            <a:ext cx="2458760" cy="231815"/>
          </a:xfrm>
          <a:prstGeom prst="rect">
            <a:avLst/>
          </a:prstGeom>
          <a:noFill/>
          <a:ln/>
        </p:spPr>
        <p:txBody>
          <a:bodyPr wrap="none" lIns="0" tIns="0" rIns="0" bIns="0" rtlCol="0" anchor="t"/>
          <a:lstStyle/>
          <a:p>
            <a:pPr marL="0" indent="0">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Post-Flight and Mileage Plus</a:t>
            </a:r>
            <a:endParaRPr lang="en-US" sz="1450" dirty="0"/>
          </a:p>
        </p:txBody>
      </p:sp>
      <p:sp>
        <p:nvSpPr>
          <p:cNvPr id="19" name="Text 17"/>
          <p:cNvSpPr/>
          <p:nvPr/>
        </p:nvSpPr>
        <p:spPr>
          <a:xfrm>
            <a:off x="1164669" y="5893356"/>
            <a:ext cx="12946380" cy="237530"/>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Significant negative sentiment due to baggage and loyalty program issues. </a:t>
            </a:r>
            <a:endParaRPr lang="en-US" sz="1150" dirty="0"/>
          </a:p>
        </p:txBody>
      </p:sp>
      <p:sp>
        <p:nvSpPr>
          <p:cNvPr id="20" name="Text 18"/>
          <p:cNvSpPr/>
          <p:nvPr/>
        </p:nvSpPr>
        <p:spPr>
          <a:xfrm>
            <a:off x="1164669" y="6182797"/>
            <a:ext cx="12946380" cy="237530"/>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These categories may also contribute to higher AHT as agents spend more time addressing complex issues.</a:t>
            </a:r>
            <a:endParaRPr lang="en-US" sz="1150" dirty="0"/>
          </a:p>
        </p:txBody>
      </p:sp>
      <p:sp>
        <p:nvSpPr>
          <p:cNvPr id="21" name="Text 19"/>
          <p:cNvSpPr/>
          <p:nvPr/>
        </p:nvSpPr>
        <p:spPr>
          <a:xfrm>
            <a:off x="1164669" y="6472237"/>
            <a:ext cx="12946380" cy="475059"/>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 Providing agents with additional training on handling complaints and program guidelines effectively, along with improving the IVR system to address common issues, might be key to minimizing the impact of negative sentiment on call duration.</a:t>
            </a:r>
            <a:endParaRPr lang="en-US" sz="1150" dirty="0"/>
          </a:p>
        </p:txBody>
      </p:sp>
      <p:sp>
        <p:nvSpPr>
          <p:cNvPr id="22" name="Shape 20"/>
          <p:cNvSpPr/>
          <p:nvPr/>
        </p:nvSpPr>
        <p:spPr>
          <a:xfrm>
            <a:off x="519351" y="7262574"/>
            <a:ext cx="259675" cy="259675"/>
          </a:xfrm>
          <a:prstGeom prst="roundRect">
            <a:avLst>
              <a:gd name="adj" fmla="val 24005"/>
            </a:avLst>
          </a:prstGeom>
          <a:solidFill>
            <a:srgbClr val="E9E6FA"/>
          </a:solidFill>
          <a:ln w="7620">
            <a:solidFill>
              <a:srgbClr val="BDB8DF"/>
            </a:solidFill>
            <a:prstDash val="solid"/>
          </a:ln>
        </p:spPr>
      </p:sp>
      <p:sp>
        <p:nvSpPr>
          <p:cNvPr id="23" name="Text 21"/>
          <p:cNvSpPr/>
          <p:nvPr/>
        </p:nvSpPr>
        <p:spPr>
          <a:xfrm>
            <a:off x="927378" y="7262574"/>
            <a:ext cx="1855113" cy="231815"/>
          </a:xfrm>
          <a:prstGeom prst="rect">
            <a:avLst/>
          </a:prstGeom>
          <a:noFill/>
          <a:ln/>
        </p:spPr>
        <p:txBody>
          <a:bodyPr wrap="none" lIns="0" tIns="0" rIns="0" bIns="0" rtlCol="0" anchor="t"/>
          <a:lstStyle/>
          <a:p>
            <a:pPr marL="0" indent="0">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Other Categories</a:t>
            </a:r>
            <a:endParaRPr lang="en-US" sz="1450" dirty="0"/>
          </a:p>
        </p:txBody>
      </p:sp>
      <p:sp>
        <p:nvSpPr>
          <p:cNvPr id="27" name="Rectangle 26">
            <a:extLst>
              <a:ext uri="{FF2B5EF4-FFF2-40B4-BE49-F238E27FC236}">
                <a16:creationId xmlns:a16="http://schemas.microsoft.com/office/drawing/2014/main" id="{C492BAD8-4715-50F6-14C1-9536BA1E8411}"/>
              </a:ext>
            </a:extLst>
          </p:cNvPr>
          <p:cNvSpPr/>
          <p:nvPr/>
        </p:nvSpPr>
        <p:spPr>
          <a:xfrm>
            <a:off x="12468113" y="7583329"/>
            <a:ext cx="2086983" cy="646271"/>
          </a:xfrm>
          <a:prstGeom prst="rect">
            <a:avLst/>
          </a:prstGeom>
          <a:solidFill>
            <a:srgbClr val="C2C2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 22"/>
          <p:cNvSpPr/>
          <p:nvPr/>
        </p:nvSpPr>
        <p:spPr>
          <a:xfrm>
            <a:off x="927378" y="7583329"/>
            <a:ext cx="13183672" cy="237530"/>
          </a:xfrm>
          <a:prstGeom prst="rect">
            <a:avLst/>
          </a:prstGeom>
          <a:noFill/>
          <a:ln/>
        </p:spPr>
        <p:txBody>
          <a:bodyPr wrap="none" lIns="0" tIns="0" rIns="0" bIns="0" rtlCol="0" anchor="t"/>
          <a:lstStyle/>
          <a:p>
            <a:pPr marL="0" indent="0">
              <a:lnSpc>
                <a:spcPts val="1850"/>
              </a:lnSpc>
              <a:buNone/>
            </a:pPr>
            <a:r>
              <a:rPr lang="en-US" sz="1150" dirty="0">
                <a:solidFill>
                  <a:srgbClr val="2A2742"/>
                </a:solidFill>
                <a:latin typeface="Arimo" pitchFamily="34" charset="0"/>
                <a:ea typeface="Arimo" pitchFamily="34" charset="-122"/>
                <a:cs typeface="Arimo" pitchFamily="34" charset="-120"/>
              </a:rPr>
              <a:t>Moderately negative sentiment, indicating frustration with issues like voluntary changes, seating, products and services, upgrades, and baggage.</a:t>
            </a:r>
            <a:endParaRPr lang="en-US" sz="1150" dirty="0"/>
          </a:p>
        </p:txBody>
      </p:sp>
      <p:pic>
        <p:nvPicPr>
          <p:cNvPr id="25" name="Picture 24" descr="Uploaded image">
            <a:extLst>
              <a:ext uri="{FF2B5EF4-FFF2-40B4-BE49-F238E27FC236}">
                <a16:creationId xmlns:a16="http://schemas.microsoft.com/office/drawing/2014/main" id="{B4FDD8F6-11C4-10DC-8118-6C091417CE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79731" y="3272671"/>
            <a:ext cx="5990402" cy="2975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3879" y="435412"/>
            <a:ext cx="3956209" cy="494467"/>
          </a:xfrm>
          <a:prstGeom prst="rect">
            <a:avLst/>
          </a:prstGeom>
          <a:noFill/>
          <a:ln/>
        </p:spPr>
        <p:txBody>
          <a:bodyPr wrap="none" lIns="0" tIns="0" rIns="0" bIns="0" rtlCol="0" anchor="t"/>
          <a:lstStyle/>
          <a:p>
            <a:pPr marL="0" indent="0">
              <a:lnSpc>
                <a:spcPts val="3850"/>
              </a:lnSpc>
              <a:buNone/>
            </a:pPr>
            <a:r>
              <a:rPr lang="en-US" sz="3100" b="1" dirty="0">
                <a:solidFill>
                  <a:srgbClr val="231971"/>
                </a:solidFill>
                <a:latin typeface="Outfit Extra Bold" pitchFamily="34" charset="0"/>
                <a:ea typeface="Outfit Extra Bold" pitchFamily="34" charset="-122"/>
                <a:cs typeface="Outfit Extra Bold" pitchFamily="34" charset="-120"/>
              </a:rPr>
              <a:t>Agent Tone Analysis</a:t>
            </a:r>
            <a:endParaRPr lang="en-US" sz="3100" dirty="0"/>
          </a:p>
        </p:txBody>
      </p:sp>
      <p:pic>
        <p:nvPicPr>
          <p:cNvPr id="3" name="Image 0" descr="preencoded.png"/>
          <p:cNvPicPr>
            <a:picLocks noChangeAspect="1"/>
          </p:cNvPicPr>
          <p:nvPr/>
        </p:nvPicPr>
        <p:blipFill>
          <a:blip r:embed="rId3"/>
          <a:stretch>
            <a:fillRect/>
          </a:stretch>
        </p:blipFill>
        <p:spPr>
          <a:xfrm>
            <a:off x="553879" y="1167170"/>
            <a:ext cx="316468" cy="316468"/>
          </a:xfrm>
          <a:prstGeom prst="rect">
            <a:avLst/>
          </a:prstGeom>
        </p:spPr>
      </p:pic>
      <p:sp>
        <p:nvSpPr>
          <p:cNvPr id="4" name="Text 1"/>
          <p:cNvSpPr/>
          <p:nvPr/>
        </p:nvSpPr>
        <p:spPr>
          <a:xfrm>
            <a:off x="553879" y="1641872"/>
            <a:ext cx="1978104" cy="247174"/>
          </a:xfrm>
          <a:prstGeom prst="rect">
            <a:avLst/>
          </a:prstGeom>
          <a:noFill/>
          <a:ln/>
        </p:spPr>
        <p:txBody>
          <a:bodyPr wrap="none" lIns="0" tIns="0" rIns="0" bIns="0" rtlCol="0" anchor="t"/>
          <a:lstStyle/>
          <a:p>
            <a:pPr marL="0" indent="0" algn="l">
              <a:lnSpc>
                <a:spcPts val="1900"/>
              </a:lnSpc>
              <a:buNone/>
            </a:pPr>
            <a:r>
              <a:rPr lang="en-US" sz="2400" b="1" dirty="0">
                <a:solidFill>
                  <a:srgbClr val="2A2742"/>
                </a:solidFill>
                <a:latin typeface="Outfit Extra Bold" pitchFamily="34" charset="0"/>
                <a:ea typeface="Outfit Extra Bold" pitchFamily="34" charset="-122"/>
                <a:cs typeface="Outfit Extra Bold" pitchFamily="34" charset="-120"/>
              </a:rPr>
              <a:t>Calm Tone</a:t>
            </a:r>
            <a:endParaRPr lang="en-US" sz="2400" dirty="0"/>
          </a:p>
        </p:txBody>
      </p:sp>
      <p:sp>
        <p:nvSpPr>
          <p:cNvPr id="5" name="Text 2"/>
          <p:cNvSpPr/>
          <p:nvPr/>
        </p:nvSpPr>
        <p:spPr>
          <a:xfrm>
            <a:off x="806887" y="1983938"/>
            <a:ext cx="13269635" cy="253127"/>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2A2742"/>
                </a:solidFill>
                <a:latin typeface="Arimo" pitchFamily="34" charset="0"/>
                <a:ea typeface="Arimo" pitchFamily="34" charset="-122"/>
                <a:cs typeface="Arimo" pitchFamily="34" charset="-120"/>
              </a:rPr>
              <a:t>Higher Calm Tone</a:t>
            </a:r>
            <a:r>
              <a:rPr lang="en-US" sz="1600" dirty="0">
                <a:solidFill>
                  <a:srgbClr val="2A2742"/>
                </a:solidFill>
                <a:latin typeface="Arimo" pitchFamily="34" charset="0"/>
                <a:ea typeface="Arimo" pitchFamily="34" charset="-122"/>
                <a:cs typeface="Arimo" pitchFamily="34" charset="-120"/>
              </a:rPr>
              <a:t> observed in </a:t>
            </a:r>
            <a:r>
              <a:rPr lang="en-US" sz="1600" b="1" dirty="0">
                <a:solidFill>
                  <a:srgbClr val="2A2742"/>
                </a:solidFill>
                <a:latin typeface="Arimo" pitchFamily="34" charset="0"/>
                <a:ea typeface="Arimo" pitchFamily="34" charset="-122"/>
                <a:cs typeface="Arimo" pitchFamily="34" charset="-120"/>
              </a:rPr>
              <a:t>IRROPS</a:t>
            </a:r>
            <a:r>
              <a:rPr lang="en-US" sz="1600" dirty="0">
                <a:solidFill>
                  <a:srgbClr val="2A2742"/>
                </a:solidFill>
                <a:latin typeface="Arimo" pitchFamily="34" charset="0"/>
                <a:ea typeface="Arimo" pitchFamily="34" charset="-122"/>
                <a:cs typeface="Arimo" pitchFamily="34" charset="-120"/>
              </a:rPr>
              <a:t>, </a:t>
            </a:r>
            <a:r>
              <a:rPr lang="en-US" sz="1600" b="1" dirty="0">
                <a:solidFill>
                  <a:srgbClr val="2A2742"/>
                </a:solidFill>
                <a:latin typeface="Arimo" pitchFamily="34" charset="0"/>
                <a:ea typeface="Arimo" pitchFamily="34" charset="-122"/>
                <a:cs typeface="Arimo" pitchFamily="34" charset="-120"/>
              </a:rPr>
              <a:t>Post-Flight</a:t>
            </a:r>
            <a:r>
              <a:rPr lang="en-US" sz="1600" dirty="0">
                <a:solidFill>
                  <a:srgbClr val="2A2742"/>
                </a:solidFill>
                <a:latin typeface="Arimo" pitchFamily="34" charset="0"/>
                <a:ea typeface="Arimo" pitchFamily="34" charset="-122"/>
                <a:cs typeface="Arimo" pitchFamily="34" charset="-120"/>
              </a:rPr>
              <a:t>, and </a:t>
            </a:r>
            <a:r>
              <a:rPr lang="en-US" sz="1600" b="1" dirty="0">
                <a:solidFill>
                  <a:srgbClr val="2A2742"/>
                </a:solidFill>
                <a:latin typeface="Arimo" pitchFamily="34" charset="0"/>
                <a:ea typeface="Arimo" pitchFamily="34" charset="-122"/>
                <a:cs typeface="Arimo" pitchFamily="34" charset="-120"/>
              </a:rPr>
              <a:t>Baggage</a:t>
            </a:r>
            <a:r>
              <a:rPr lang="en-US" sz="1600" dirty="0">
                <a:solidFill>
                  <a:srgbClr val="2A2742"/>
                </a:solidFill>
                <a:latin typeface="Arimo" pitchFamily="34" charset="0"/>
                <a:ea typeface="Arimo" pitchFamily="34" charset="-122"/>
                <a:cs typeface="Arimo" pitchFamily="34" charset="-120"/>
              </a:rPr>
              <a:t> calls</a:t>
            </a:r>
            <a:r>
              <a:rPr lang="en-US" sz="1200" dirty="0">
                <a:solidFill>
                  <a:srgbClr val="2A2742"/>
                </a:solidFill>
                <a:latin typeface="Arimo" pitchFamily="34" charset="0"/>
                <a:ea typeface="Arimo" pitchFamily="34" charset="-122"/>
                <a:cs typeface="Arimo" pitchFamily="34" charset="-120"/>
              </a:rPr>
              <a:t>.</a:t>
            </a:r>
            <a:endParaRPr lang="en-US" sz="1200" dirty="0"/>
          </a:p>
        </p:txBody>
      </p:sp>
      <p:sp>
        <p:nvSpPr>
          <p:cNvPr id="6" name="Text 3"/>
          <p:cNvSpPr/>
          <p:nvPr/>
        </p:nvSpPr>
        <p:spPr>
          <a:xfrm>
            <a:off x="806887" y="2292429"/>
            <a:ext cx="13269635" cy="253127"/>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A2742"/>
                </a:solidFill>
                <a:latin typeface="Arimo" pitchFamily="34" charset="0"/>
                <a:ea typeface="Arimo" pitchFamily="34" charset="-122"/>
                <a:cs typeface="Arimo" pitchFamily="34" charset="-120"/>
              </a:rPr>
              <a:t>Indicates a </a:t>
            </a:r>
            <a:r>
              <a:rPr lang="en-US" sz="1600" b="1" dirty="0">
                <a:solidFill>
                  <a:srgbClr val="2A2742"/>
                </a:solidFill>
                <a:latin typeface="Arimo" pitchFamily="34" charset="0"/>
                <a:ea typeface="Arimo" pitchFamily="34" charset="-122"/>
                <a:cs typeface="Arimo" pitchFamily="34" charset="-120"/>
              </a:rPr>
              <a:t>need for reassurance</a:t>
            </a:r>
            <a:r>
              <a:rPr lang="en-US" sz="1600" dirty="0">
                <a:solidFill>
                  <a:srgbClr val="2A2742"/>
                </a:solidFill>
                <a:latin typeface="Arimo" pitchFamily="34" charset="0"/>
                <a:ea typeface="Arimo" pitchFamily="34" charset="-122"/>
                <a:cs typeface="Arimo" pitchFamily="34" charset="-120"/>
              </a:rPr>
              <a:t> in high-stress situations such as flight disruptions and baggage issues</a:t>
            </a:r>
            <a:r>
              <a:rPr lang="en-US" sz="1200" dirty="0">
                <a:solidFill>
                  <a:srgbClr val="2A2742"/>
                </a:solidFill>
                <a:latin typeface="Arimo" pitchFamily="34" charset="0"/>
                <a:ea typeface="Arimo" pitchFamily="34" charset="-122"/>
                <a:cs typeface="Arimo" pitchFamily="34" charset="-120"/>
              </a:rPr>
              <a:t>.</a:t>
            </a:r>
            <a:endParaRPr lang="en-US" sz="1200" dirty="0"/>
          </a:p>
        </p:txBody>
      </p:sp>
      <p:sp>
        <p:nvSpPr>
          <p:cNvPr id="7" name="Text 4"/>
          <p:cNvSpPr/>
          <p:nvPr/>
        </p:nvSpPr>
        <p:spPr>
          <a:xfrm>
            <a:off x="806887" y="2600920"/>
            <a:ext cx="13269635" cy="253127"/>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2A2742"/>
                </a:solidFill>
                <a:latin typeface="Arimo" pitchFamily="34" charset="0"/>
                <a:ea typeface="Arimo" pitchFamily="34" charset="-122"/>
                <a:cs typeface="Arimo" pitchFamily="34" charset="-120"/>
              </a:rPr>
              <a:t>Calm tone</a:t>
            </a:r>
            <a:r>
              <a:rPr lang="en-US" sz="1600" dirty="0">
                <a:solidFill>
                  <a:srgbClr val="2A2742"/>
                </a:solidFill>
                <a:latin typeface="Arimo" pitchFamily="34" charset="0"/>
                <a:ea typeface="Arimo" pitchFamily="34" charset="-122"/>
                <a:cs typeface="Arimo" pitchFamily="34" charset="-120"/>
              </a:rPr>
              <a:t> helps </a:t>
            </a:r>
            <a:r>
              <a:rPr lang="en-US" sz="1600" b="1" dirty="0">
                <a:solidFill>
                  <a:srgbClr val="2A2742"/>
                </a:solidFill>
                <a:latin typeface="Arimo" pitchFamily="34" charset="0"/>
                <a:ea typeface="Arimo" pitchFamily="34" charset="-122"/>
                <a:cs typeface="Arimo" pitchFamily="34" charset="-120"/>
              </a:rPr>
              <a:t>reduce AHT</a:t>
            </a:r>
            <a:r>
              <a:rPr lang="en-US" sz="1600" dirty="0">
                <a:solidFill>
                  <a:srgbClr val="2A2742"/>
                </a:solidFill>
                <a:latin typeface="Arimo" pitchFamily="34" charset="0"/>
                <a:ea typeface="Arimo" pitchFamily="34" charset="-122"/>
                <a:cs typeface="Arimo" pitchFamily="34" charset="-120"/>
              </a:rPr>
              <a:t> by promoting smoother, more controlled conversations</a:t>
            </a:r>
            <a:r>
              <a:rPr lang="en-US" sz="1200" dirty="0">
                <a:solidFill>
                  <a:srgbClr val="2A2742"/>
                </a:solidFill>
                <a:latin typeface="Arimo" pitchFamily="34" charset="0"/>
                <a:ea typeface="Arimo" pitchFamily="34" charset="-122"/>
                <a:cs typeface="Arimo" pitchFamily="34" charset="-120"/>
              </a:rPr>
              <a:t>.</a:t>
            </a:r>
            <a:endParaRPr lang="en-US" sz="1200" dirty="0"/>
          </a:p>
        </p:txBody>
      </p:sp>
      <p:sp>
        <p:nvSpPr>
          <p:cNvPr id="8" name="Text 5"/>
          <p:cNvSpPr/>
          <p:nvPr/>
        </p:nvSpPr>
        <p:spPr>
          <a:xfrm>
            <a:off x="806888" y="2943105"/>
            <a:ext cx="8476962" cy="219433"/>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2A2742"/>
                </a:solidFill>
                <a:latin typeface="Arimo" pitchFamily="34" charset="0"/>
                <a:ea typeface="Arimo" pitchFamily="34" charset="-122"/>
                <a:cs typeface="Arimo" pitchFamily="34" charset="-120"/>
              </a:rPr>
              <a:t>Agent training</a:t>
            </a:r>
            <a:r>
              <a:rPr lang="en-US" sz="1600" dirty="0">
                <a:solidFill>
                  <a:srgbClr val="2A2742"/>
                </a:solidFill>
                <a:latin typeface="Arimo" pitchFamily="34" charset="0"/>
                <a:ea typeface="Arimo" pitchFamily="34" charset="-122"/>
                <a:cs typeface="Arimo" pitchFamily="34" charset="-120"/>
              </a:rPr>
              <a:t> should focus on maintaining a calm demeanor during emotionally </a:t>
            </a:r>
          </a:p>
          <a:p>
            <a:pPr algn="l">
              <a:lnSpc>
                <a:spcPts val="1950"/>
              </a:lnSpc>
              <a:buSzPct val="100000"/>
            </a:pPr>
            <a:r>
              <a:rPr lang="en-US" sz="1600" dirty="0">
                <a:solidFill>
                  <a:srgbClr val="2A2742"/>
                </a:solidFill>
                <a:latin typeface="Arimo" pitchFamily="34" charset="0"/>
                <a:ea typeface="Arimo" pitchFamily="34" charset="-122"/>
                <a:cs typeface="Arimo" pitchFamily="34" charset="-120"/>
              </a:rPr>
              <a:t>      charged or complex scenarios</a:t>
            </a:r>
            <a:r>
              <a:rPr lang="en-US" sz="1200" dirty="0">
                <a:solidFill>
                  <a:srgbClr val="2A2742"/>
                </a:solidFill>
                <a:latin typeface="Arimo" pitchFamily="34" charset="0"/>
                <a:ea typeface="Arimo" pitchFamily="34" charset="-122"/>
                <a:cs typeface="Arimo" pitchFamily="34" charset="-120"/>
              </a:rPr>
              <a:t>.</a:t>
            </a:r>
            <a:br>
              <a:rPr lang="en-US" sz="1200" dirty="0">
                <a:solidFill>
                  <a:srgbClr val="2A2742"/>
                </a:solidFill>
                <a:latin typeface="Arimo" pitchFamily="34" charset="0"/>
                <a:ea typeface="Arimo" pitchFamily="34" charset="-122"/>
                <a:cs typeface="Arimo" pitchFamily="34" charset="-120"/>
              </a:rPr>
            </a:br>
            <a:endParaRPr lang="en-US" sz="1200" dirty="0">
              <a:solidFill>
                <a:srgbClr val="2A2742"/>
              </a:solidFill>
              <a:latin typeface="Arimo" pitchFamily="34" charset="0"/>
              <a:ea typeface="Arimo" pitchFamily="34" charset="-122"/>
              <a:cs typeface="Arimo" pitchFamily="34" charset="-120"/>
            </a:endParaRPr>
          </a:p>
          <a:p>
            <a:pPr algn="l">
              <a:lnSpc>
                <a:spcPts val="1950"/>
              </a:lnSpc>
              <a:buSzPct val="100000"/>
            </a:pPr>
            <a:endParaRPr lang="en-US" sz="1200" dirty="0">
              <a:solidFill>
                <a:srgbClr val="2A2742"/>
              </a:solidFill>
              <a:latin typeface="Arimo" pitchFamily="34" charset="0"/>
              <a:ea typeface="Arimo" pitchFamily="34" charset="-122"/>
              <a:cs typeface="Arimo" pitchFamily="34" charset="-120"/>
            </a:endParaRPr>
          </a:p>
          <a:p>
            <a:pPr algn="l">
              <a:lnSpc>
                <a:spcPts val="1950"/>
              </a:lnSpc>
              <a:buSzPct val="100000"/>
            </a:pPr>
            <a:endParaRPr lang="en-US" sz="1200" dirty="0">
              <a:solidFill>
                <a:srgbClr val="2A2742"/>
              </a:solidFill>
              <a:latin typeface="Arimo" pitchFamily="34" charset="0"/>
              <a:ea typeface="Arimo" pitchFamily="34" charset="-122"/>
              <a:cs typeface="Arimo" pitchFamily="34" charset="-120"/>
            </a:endParaRPr>
          </a:p>
          <a:p>
            <a:pPr algn="l">
              <a:lnSpc>
                <a:spcPts val="1950"/>
              </a:lnSpc>
              <a:buSzPct val="100000"/>
            </a:pPr>
            <a:endParaRPr lang="en-US" sz="1200" dirty="0"/>
          </a:p>
        </p:txBody>
      </p:sp>
      <p:sp>
        <p:nvSpPr>
          <p:cNvPr id="9" name="Text 6"/>
          <p:cNvSpPr/>
          <p:nvPr/>
        </p:nvSpPr>
        <p:spPr>
          <a:xfrm>
            <a:off x="806888" y="3505043"/>
            <a:ext cx="13269635" cy="253127"/>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2A2742"/>
                </a:solidFill>
                <a:latin typeface="Arimo" pitchFamily="34" charset="0"/>
                <a:ea typeface="Arimo" pitchFamily="34" charset="-122"/>
                <a:cs typeface="Arimo" pitchFamily="34" charset="-120"/>
              </a:rPr>
              <a:t>Benefits</a:t>
            </a:r>
            <a:r>
              <a:rPr lang="en-US" sz="1600" dirty="0">
                <a:solidFill>
                  <a:srgbClr val="2A2742"/>
                </a:solidFill>
                <a:latin typeface="Arimo" pitchFamily="34" charset="0"/>
                <a:ea typeface="Arimo" pitchFamily="34" charset="-122"/>
                <a:cs typeface="Arimo" pitchFamily="34" charset="-120"/>
              </a:rPr>
              <a:t>: Enhanced customer satisfaction and improved call handling efficiency.</a:t>
            </a:r>
            <a:endParaRPr lang="en-US" sz="1600" dirty="0"/>
          </a:p>
        </p:txBody>
      </p:sp>
      <p:pic>
        <p:nvPicPr>
          <p:cNvPr id="10" name="Image 1" descr="preencoded.png"/>
          <p:cNvPicPr>
            <a:picLocks noChangeAspect="1"/>
          </p:cNvPicPr>
          <p:nvPr/>
        </p:nvPicPr>
        <p:blipFill>
          <a:blip r:embed="rId4"/>
          <a:stretch>
            <a:fillRect/>
          </a:stretch>
        </p:blipFill>
        <p:spPr>
          <a:xfrm>
            <a:off x="553879" y="3945731"/>
            <a:ext cx="316468" cy="316468"/>
          </a:xfrm>
          <a:prstGeom prst="rect">
            <a:avLst/>
          </a:prstGeom>
        </p:spPr>
      </p:pic>
      <p:sp>
        <p:nvSpPr>
          <p:cNvPr id="11" name="Text 7"/>
          <p:cNvSpPr/>
          <p:nvPr/>
        </p:nvSpPr>
        <p:spPr>
          <a:xfrm>
            <a:off x="553879" y="4420433"/>
            <a:ext cx="1978104" cy="247174"/>
          </a:xfrm>
          <a:prstGeom prst="rect">
            <a:avLst/>
          </a:prstGeom>
          <a:noFill/>
          <a:ln/>
        </p:spPr>
        <p:txBody>
          <a:bodyPr wrap="none" lIns="0" tIns="0" rIns="0" bIns="0" rtlCol="0" anchor="t"/>
          <a:lstStyle/>
          <a:p>
            <a:pPr marL="0" indent="0" algn="l">
              <a:lnSpc>
                <a:spcPts val="1900"/>
              </a:lnSpc>
              <a:buNone/>
            </a:pPr>
            <a:r>
              <a:rPr lang="en-US" sz="2400" b="1" dirty="0">
                <a:solidFill>
                  <a:srgbClr val="2A2742"/>
                </a:solidFill>
                <a:latin typeface="Outfit Extra Bold" pitchFamily="34" charset="0"/>
                <a:ea typeface="Outfit Extra Bold" pitchFamily="34" charset="-122"/>
                <a:cs typeface="Outfit Extra Bold" pitchFamily="34" charset="-120"/>
              </a:rPr>
              <a:t>Neutral Tone</a:t>
            </a:r>
            <a:endParaRPr lang="en-US" sz="2400" dirty="0"/>
          </a:p>
        </p:txBody>
      </p:sp>
      <p:sp>
        <p:nvSpPr>
          <p:cNvPr id="12" name="Text 8"/>
          <p:cNvSpPr/>
          <p:nvPr/>
        </p:nvSpPr>
        <p:spPr>
          <a:xfrm>
            <a:off x="553879" y="4762500"/>
            <a:ext cx="13522643" cy="253127"/>
          </a:xfrm>
          <a:prstGeom prst="rect">
            <a:avLst/>
          </a:prstGeom>
          <a:noFill/>
          <a:ln/>
        </p:spPr>
        <p:txBody>
          <a:bodyPr wrap="none" lIns="0" tIns="0" rIns="0" bIns="0" rtlCol="0" anchor="t"/>
          <a:lstStyle/>
          <a:p>
            <a:pPr marL="0" indent="0" algn="l">
              <a:lnSpc>
                <a:spcPts val="1950"/>
              </a:lnSpc>
              <a:buNone/>
            </a:pPr>
            <a:r>
              <a:rPr lang="en-US" sz="1600" dirty="0">
                <a:solidFill>
                  <a:srgbClr val="2A2742"/>
                </a:solidFill>
                <a:latin typeface="Arimo" pitchFamily="34" charset="0"/>
                <a:ea typeface="Arimo" pitchFamily="34" charset="-122"/>
                <a:cs typeface="Arimo" pitchFamily="34" charset="-120"/>
              </a:rPr>
              <a:t>Dominant across categories, suggesting agents handle calls objectively</a:t>
            </a:r>
            <a:r>
              <a:rPr lang="en-US" sz="1200" dirty="0">
                <a:solidFill>
                  <a:srgbClr val="2A2742"/>
                </a:solidFill>
                <a:latin typeface="Arimo" pitchFamily="34" charset="0"/>
                <a:ea typeface="Arimo" pitchFamily="34" charset="-122"/>
                <a:cs typeface="Arimo" pitchFamily="34" charset="-120"/>
              </a:rPr>
              <a:t>.</a:t>
            </a:r>
            <a:endParaRPr lang="en-US" sz="1200" dirty="0"/>
          </a:p>
        </p:txBody>
      </p:sp>
      <p:pic>
        <p:nvPicPr>
          <p:cNvPr id="13" name="Image 2" descr="preencoded.png"/>
          <p:cNvPicPr>
            <a:picLocks noChangeAspect="1"/>
          </p:cNvPicPr>
          <p:nvPr/>
        </p:nvPicPr>
        <p:blipFill>
          <a:blip r:embed="rId5"/>
          <a:stretch>
            <a:fillRect/>
          </a:stretch>
        </p:blipFill>
        <p:spPr>
          <a:xfrm>
            <a:off x="553879" y="5503128"/>
            <a:ext cx="316468" cy="316468"/>
          </a:xfrm>
          <a:prstGeom prst="rect">
            <a:avLst/>
          </a:prstGeom>
        </p:spPr>
      </p:pic>
      <p:sp>
        <p:nvSpPr>
          <p:cNvPr id="14" name="Text 9"/>
          <p:cNvSpPr/>
          <p:nvPr/>
        </p:nvSpPr>
        <p:spPr>
          <a:xfrm>
            <a:off x="553879" y="5965031"/>
            <a:ext cx="1978104" cy="247174"/>
          </a:xfrm>
          <a:prstGeom prst="rect">
            <a:avLst/>
          </a:prstGeom>
          <a:noFill/>
          <a:ln/>
        </p:spPr>
        <p:txBody>
          <a:bodyPr wrap="none" lIns="0" tIns="0" rIns="0" bIns="0" rtlCol="0" anchor="t"/>
          <a:lstStyle/>
          <a:p>
            <a:pPr marL="0" indent="0" algn="l">
              <a:lnSpc>
                <a:spcPts val="1900"/>
              </a:lnSpc>
              <a:buNone/>
            </a:pPr>
            <a:r>
              <a:rPr lang="en-US" sz="2400" b="1" dirty="0">
                <a:solidFill>
                  <a:srgbClr val="2A2742"/>
                </a:solidFill>
                <a:latin typeface="Outfit Extra Bold" pitchFamily="34" charset="0"/>
                <a:ea typeface="Outfit Extra Bold" pitchFamily="34" charset="-122"/>
                <a:cs typeface="Outfit Extra Bold" pitchFamily="34" charset="-120"/>
              </a:rPr>
              <a:t>Frustrated Tone</a:t>
            </a:r>
            <a:endParaRPr lang="en-US" sz="2400" dirty="0"/>
          </a:p>
        </p:txBody>
      </p:sp>
      <p:sp>
        <p:nvSpPr>
          <p:cNvPr id="15" name="Text 10"/>
          <p:cNvSpPr/>
          <p:nvPr/>
        </p:nvSpPr>
        <p:spPr>
          <a:xfrm>
            <a:off x="806887" y="6307098"/>
            <a:ext cx="13269635" cy="253127"/>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2A2742"/>
                </a:solidFill>
                <a:latin typeface="Arimo" pitchFamily="34" charset="0"/>
                <a:ea typeface="Arimo" pitchFamily="34" charset="-122"/>
                <a:cs typeface="Arimo" pitchFamily="34" charset="-120"/>
              </a:rPr>
              <a:t>Minimal frustration tone</a:t>
            </a:r>
            <a:r>
              <a:rPr lang="en-US" sz="1600" dirty="0">
                <a:solidFill>
                  <a:srgbClr val="2A2742"/>
                </a:solidFill>
                <a:latin typeface="Arimo" pitchFamily="34" charset="0"/>
                <a:ea typeface="Arimo" pitchFamily="34" charset="-122"/>
                <a:cs typeface="Arimo" pitchFamily="34" charset="-120"/>
              </a:rPr>
              <a:t> observed across all call categories, indicating agents’ </a:t>
            </a:r>
          </a:p>
          <a:p>
            <a:pPr algn="l">
              <a:lnSpc>
                <a:spcPts val="1950"/>
              </a:lnSpc>
              <a:buSzPct val="100000"/>
            </a:pPr>
            <a:r>
              <a:rPr lang="en-US" sz="1600" dirty="0">
                <a:solidFill>
                  <a:srgbClr val="2A2742"/>
                </a:solidFill>
                <a:latin typeface="Arimo" pitchFamily="34" charset="0"/>
                <a:ea typeface="Arimo" pitchFamily="34" charset="-122"/>
                <a:cs typeface="Arimo" pitchFamily="34" charset="-120"/>
              </a:rPr>
              <a:t>      strong emotional control.</a:t>
            </a:r>
            <a:endParaRPr lang="en-US" sz="1600" dirty="0"/>
          </a:p>
        </p:txBody>
      </p:sp>
      <p:sp>
        <p:nvSpPr>
          <p:cNvPr id="16" name="Text 11"/>
          <p:cNvSpPr/>
          <p:nvPr/>
        </p:nvSpPr>
        <p:spPr>
          <a:xfrm>
            <a:off x="806886" y="6890267"/>
            <a:ext cx="13269635" cy="253127"/>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2A2742"/>
                </a:solidFill>
                <a:latin typeface="Arimo" pitchFamily="34" charset="0"/>
                <a:ea typeface="Arimo" pitchFamily="34" charset="-122"/>
                <a:cs typeface="Arimo" pitchFamily="34" charset="-120"/>
              </a:rPr>
              <a:t>Low frustration levels</a:t>
            </a:r>
            <a:r>
              <a:rPr lang="en-US" sz="1600" dirty="0">
                <a:solidFill>
                  <a:srgbClr val="2A2742"/>
                </a:solidFill>
                <a:latin typeface="Arimo" pitchFamily="34" charset="0"/>
                <a:ea typeface="Arimo" pitchFamily="34" charset="-122"/>
                <a:cs typeface="Arimo" pitchFamily="34" charset="-120"/>
              </a:rPr>
              <a:t> are a positive indicator of smooth customer-agent interactions.</a:t>
            </a:r>
            <a:endParaRPr lang="en-US" sz="1600" dirty="0"/>
          </a:p>
        </p:txBody>
      </p:sp>
      <p:sp>
        <p:nvSpPr>
          <p:cNvPr id="17" name="Text 12"/>
          <p:cNvSpPr/>
          <p:nvPr/>
        </p:nvSpPr>
        <p:spPr>
          <a:xfrm>
            <a:off x="785372" y="7204909"/>
            <a:ext cx="13269635" cy="253127"/>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2A2742"/>
                </a:solidFill>
                <a:latin typeface="Arimo" pitchFamily="34" charset="0"/>
                <a:ea typeface="Arimo" pitchFamily="34" charset="-122"/>
                <a:cs typeface="Arimo" pitchFamily="34" charset="-120"/>
              </a:rPr>
              <a:t>Training recommendation</a:t>
            </a:r>
            <a:r>
              <a:rPr lang="en-US" sz="1600" dirty="0">
                <a:solidFill>
                  <a:srgbClr val="2A2742"/>
                </a:solidFill>
                <a:latin typeface="Arimo" pitchFamily="34" charset="0"/>
                <a:ea typeface="Arimo" pitchFamily="34" charset="-122"/>
                <a:cs typeface="Arimo" pitchFamily="34" charset="-120"/>
              </a:rPr>
              <a:t>: Teach agents to recognize potential frustration triggers in challenging calls</a:t>
            </a:r>
            <a:r>
              <a:rPr lang="en-US" sz="1200" dirty="0">
                <a:solidFill>
                  <a:srgbClr val="2A2742"/>
                </a:solidFill>
                <a:latin typeface="Arimo" pitchFamily="34" charset="0"/>
                <a:ea typeface="Arimo" pitchFamily="34" charset="-122"/>
                <a:cs typeface="Arimo" pitchFamily="34" charset="-120"/>
              </a:rPr>
              <a:t>.</a:t>
            </a:r>
            <a:endParaRPr lang="en-US" sz="1200" dirty="0"/>
          </a:p>
        </p:txBody>
      </p:sp>
      <p:sp>
        <p:nvSpPr>
          <p:cNvPr id="18" name="Text 13"/>
          <p:cNvSpPr/>
          <p:nvPr/>
        </p:nvSpPr>
        <p:spPr>
          <a:xfrm>
            <a:off x="785371" y="7550237"/>
            <a:ext cx="13269635" cy="271219"/>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2A2742"/>
                </a:solidFill>
                <a:latin typeface="Arimo" pitchFamily="34" charset="0"/>
                <a:ea typeface="Arimo" pitchFamily="34" charset="-122"/>
                <a:cs typeface="Arimo" pitchFamily="34" charset="-120"/>
              </a:rPr>
              <a:t>Goal</a:t>
            </a:r>
            <a:r>
              <a:rPr lang="en-US" sz="1600" dirty="0">
                <a:solidFill>
                  <a:srgbClr val="2A2742"/>
                </a:solidFill>
                <a:latin typeface="Arimo" pitchFamily="34" charset="0"/>
                <a:ea typeface="Arimo" pitchFamily="34" charset="-122"/>
                <a:cs typeface="Arimo" pitchFamily="34" charset="-120"/>
              </a:rPr>
              <a:t>: Further minimize frustration by preemptively managing difficult conversations.</a:t>
            </a:r>
            <a:endParaRPr lang="en-US" sz="1600" dirty="0"/>
          </a:p>
        </p:txBody>
      </p:sp>
      <p:sp>
        <p:nvSpPr>
          <p:cNvPr id="19" name="Text 14"/>
          <p:cNvSpPr/>
          <p:nvPr/>
        </p:nvSpPr>
        <p:spPr>
          <a:xfrm>
            <a:off x="776720" y="7878505"/>
            <a:ext cx="13269635" cy="253127"/>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2A2742"/>
                </a:solidFill>
                <a:latin typeface="Arimo" pitchFamily="34" charset="0"/>
                <a:ea typeface="Arimo" pitchFamily="34" charset="-122"/>
                <a:cs typeface="Arimo" pitchFamily="34" charset="-120"/>
              </a:rPr>
              <a:t>Outcome</a:t>
            </a:r>
            <a:r>
              <a:rPr lang="en-US" sz="1600" dirty="0">
                <a:solidFill>
                  <a:srgbClr val="2A2742"/>
                </a:solidFill>
                <a:latin typeface="Arimo" pitchFamily="34" charset="0"/>
                <a:ea typeface="Arimo" pitchFamily="34" charset="-122"/>
                <a:cs typeface="Arimo" pitchFamily="34" charset="-120"/>
              </a:rPr>
              <a:t>: Smoother interactions and potentially shorter call durations, improving overall efficiency</a:t>
            </a:r>
            <a:r>
              <a:rPr lang="en-US" sz="1200" dirty="0">
                <a:solidFill>
                  <a:srgbClr val="2A2742"/>
                </a:solidFill>
                <a:latin typeface="Arimo" pitchFamily="34" charset="0"/>
                <a:ea typeface="Arimo" pitchFamily="34" charset="-122"/>
                <a:cs typeface="Arimo" pitchFamily="34" charset="-120"/>
              </a:rPr>
              <a:t>.</a:t>
            </a:r>
            <a:endParaRPr lang="en-US" sz="1200" dirty="0"/>
          </a:p>
        </p:txBody>
      </p:sp>
      <p:pic>
        <p:nvPicPr>
          <p:cNvPr id="20" name="Picture 19">
            <a:extLst>
              <a:ext uri="{FF2B5EF4-FFF2-40B4-BE49-F238E27FC236}">
                <a16:creationId xmlns:a16="http://schemas.microsoft.com/office/drawing/2014/main" id="{C8356E48-68CA-8CDF-CA04-A6D80C72CAE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3629" y="2545556"/>
            <a:ext cx="5900709" cy="4110337"/>
          </a:xfrm>
          <a:prstGeom prst="rect">
            <a:avLst/>
          </a:prstGeom>
          <a:noFill/>
          <a:ln>
            <a:noFill/>
          </a:ln>
        </p:spPr>
      </p:pic>
      <p:sp>
        <p:nvSpPr>
          <p:cNvPr id="21" name="Rectangle 20">
            <a:extLst>
              <a:ext uri="{FF2B5EF4-FFF2-40B4-BE49-F238E27FC236}">
                <a16:creationId xmlns:a16="http://schemas.microsoft.com/office/drawing/2014/main" id="{FFDA6F10-8A54-6BBA-A029-6E676B02F551}"/>
              </a:ext>
            </a:extLst>
          </p:cNvPr>
          <p:cNvSpPr/>
          <p:nvPr/>
        </p:nvSpPr>
        <p:spPr>
          <a:xfrm>
            <a:off x="12747811" y="7769793"/>
            <a:ext cx="1796527" cy="387275"/>
          </a:xfrm>
          <a:prstGeom prst="rect">
            <a:avLst/>
          </a:prstGeom>
          <a:solidFill>
            <a:srgbClr val="C2C2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5E0DF"/>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769620" y="782479"/>
            <a:ext cx="9508569" cy="687110"/>
          </a:xfrm>
          <a:prstGeom prst="rect">
            <a:avLst/>
          </a:prstGeom>
          <a:noFill/>
          <a:ln/>
        </p:spPr>
        <p:txBody>
          <a:bodyPr wrap="none" lIns="0" tIns="0" rIns="0" bIns="0" rtlCol="0" anchor="t"/>
          <a:lstStyle/>
          <a:p>
            <a:pPr marL="0" indent="0">
              <a:lnSpc>
                <a:spcPts val="5400"/>
              </a:lnSpc>
              <a:buNone/>
            </a:pPr>
            <a:r>
              <a:rPr lang="en-US" sz="4300" b="1" dirty="0">
                <a:solidFill>
                  <a:srgbClr val="231971"/>
                </a:solidFill>
                <a:latin typeface="Outfit Extra Bold" pitchFamily="34" charset="0"/>
                <a:ea typeface="Outfit Extra Bold" pitchFamily="34" charset="-122"/>
                <a:cs typeface="Outfit Extra Bold" pitchFamily="34" charset="-120"/>
              </a:rPr>
              <a:t>Call Duration and Sentiment Analysis</a:t>
            </a:r>
            <a:endParaRPr lang="en-US" sz="4300" dirty="0"/>
          </a:p>
        </p:txBody>
      </p:sp>
      <p:sp>
        <p:nvSpPr>
          <p:cNvPr id="5" name="Shape 2"/>
          <p:cNvSpPr/>
          <p:nvPr/>
        </p:nvSpPr>
        <p:spPr>
          <a:xfrm>
            <a:off x="1084183" y="1799392"/>
            <a:ext cx="30480" cy="5647730"/>
          </a:xfrm>
          <a:prstGeom prst="roundRect">
            <a:avLst>
              <a:gd name="adj" fmla="val 303018"/>
            </a:avLst>
          </a:prstGeom>
          <a:solidFill>
            <a:srgbClr val="BDB8DF"/>
          </a:solidFill>
          <a:ln/>
        </p:spPr>
      </p:sp>
      <p:sp>
        <p:nvSpPr>
          <p:cNvPr id="6" name="Shape 3"/>
          <p:cNvSpPr/>
          <p:nvPr/>
        </p:nvSpPr>
        <p:spPr>
          <a:xfrm>
            <a:off x="1316295" y="2278737"/>
            <a:ext cx="769620" cy="30480"/>
          </a:xfrm>
          <a:prstGeom prst="roundRect">
            <a:avLst>
              <a:gd name="adj" fmla="val 303018"/>
            </a:avLst>
          </a:prstGeom>
          <a:solidFill>
            <a:srgbClr val="BDB8DF"/>
          </a:solidFill>
          <a:ln/>
        </p:spPr>
      </p:sp>
      <p:sp>
        <p:nvSpPr>
          <p:cNvPr id="7" name="Shape 4"/>
          <p:cNvSpPr/>
          <p:nvPr/>
        </p:nvSpPr>
        <p:spPr>
          <a:xfrm>
            <a:off x="852071" y="2046684"/>
            <a:ext cx="494705" cy="494705"/>
          </a:xfrm>
          <a:prstGeom prst="roundRect">
            <a:avLst>
              <a:gd name="adj" fmla="val 18670"/>
            </a:avLst>
          </a:prstGeom>
          <a:solidFill>
            <a:srgbClr val="E9E6FA"/>
          </a:solidFill>
          <a:ln w="7620">
            <a:solidFill>
              <a:srgbClr val="BDB8DF"/>
            </a:solidFill>
            <a:prstDash val="solid"/>
          </a:ln>
        </p:spPr>
      </p:sp>
      <p:sp>
        <p:nvSpPr>
          <p:cNvPr id="8" name="Text 5"/>
          <p:cNvSpPr/>
          <p:nvPr/>
        </p:nvSpPr>
        <p:spPr>
          <a:xfrm>
            <a:off x="1035070" y="2129076"/>
            <a:ext cx="128588" cy="329803"/>
          </a:xfrm>
          <a:prstGeom prst="rect">
            <a:avLst/>
          </a:prstGeom>
          <a:noFill/>
          <a:ln/>
        </p:spPr>
        <p:txBody>
          <a:bodyPr wrap="none" lIns="0" tIns="0" rIns="0" bIns="0" rtlCol="0" anchor="t"/>
          <a:lstStyle/>
          <a:p>
            <a:pPr marL="0" indent="0" algn="ctr">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1</a:t>
            </a:r>
            <a:endParaRPr lang="en-US" sz="2550" dirty="0"/>
          </a:p>
        </p:txBody>
      </p:sp>
      <p:sp>
        <p:nvSpPr>
          <p:cNvPr id="9" name="Text 6"/>
          <p:cNvSpPr/>
          <p:nvPr/>
        </p:nvSpPr>
        <p:spPr>
          <a:xfrm>
            <a:off x="2308860" y="2019181"/>
            <a:ext cx="2748796" cy="343614"/>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Neutral Sentiment</a:t>
            </a:r>
            <a:endParaRPr lang="en-US" sz="2150" dirty="0"/>
          </a:p>
        </p:txBody>
      </p:sp>
      <p:sp>
        <p:nvSpPr>
          <p:cNvPr id="10" name="Text 7"/>
          <p:cNvSpPr/>
          <p:nvPr/>
        </p:nvSpPr>
        <p:spPr>
          <a:xfrm>
            <a:off x="1701105" y="2480372"/>
            <a:ext cx="6548368" cy="916957"/>
          </a:xfrm>
          <a:prstGeom prst="rect">
            <a:avLst/>
          </a:prstGeom>
          <a:noFill/>
          <a:ln/>
        </p:spPr>
        <p:txBody>
          <a:bodyPr wrap="non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Calls with neutral sentiment are more likely to have ‘</a:t>
            </a:r>
          </a:p>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longer durations, indicating balanced and engaging conversations.</a:t>
            </a:r>
          </a:p>
          <a:p>
            <a:pPr marL="0" indent="0" algn="l">
              <a:lnSpc>
                <a:spcPts val="2750"/>
              </a:lnSpc>
              <a:buNone/>
            </a:pPr>
            <a:endParaRPr lang="en-US" sz="1700" dirty="0">
              <a:solidFill>
                <a:srgbClr val="2A2742"/>
              </a:solidFill>
              <a:latin typeface="Arimo" pitchFamily="34" charset="0"/>
              <a:ea typeface="Arimo" pitchFamily="34" charset="-122"/>
              <a:cs typeface="Arimo" pitchFamily="34" charset="-120"/>
            </a:endParaRPr>
          </a:p>
          <a:p>
            <a:pPr marL="0" indent="0" algn="l">
              <a:lnSpc>
                <a:spcPts val="2750"/>
              </a:lnSpc>
              <a:buNone/>
            </a:pPr>
            <a:endParaRPr lang="en-US" sz="1700" dirty="0"/>
          </a:p>
        </p:txBody>
      </p:sp>
      <p:sp>
        <p:nvSpPr>
          <p:cNvPr id="11" name="Shape 8"/>
          <p:cNvSpPr/>
          <p:nvPr/>
        </p:nvSpPr>
        <p:spPr>
          <a:xfrm>
            <a:off x="1316295" y="3765471"/>
            <a:ext cx="769620" cy="30480"/>
          </a:xfrm>
          <a:prstGeom prst="roundRect">
            <a:avLst>
              <a:gd name="adj" fmla="val 303018"/>
            </a:avLst>
          </a:prstGeom>
          <a:solidFill>
            <a:srgbClr val="BDB8DF"/>
          </a:solidFill>
          <a:ln/>
        </p:spPr>
      </p:sp>
      <p:sp>
        <p:nvSpPr>
          <p:cNvPr id="12" name="Shape 9"/>
          <p:cNvSpPr/>
          <p:nvPr/>
        </p:nvSpPr>
        <p:spPr>
          <a:xfrm>
            <a:off x="852071" y="3533418"/>
            <a:ext cx="494705" cy="494705"/>
          </a:xfrm>
          <a:prstGeom prst="roundRect">
            <a:avLst>
              <a:gd name="adj" fmla="val 18670"/>
            </a:avLst>
          </a:prstGeom>
          <a:solidFill>
            <a:srgbClr val="E9E6FA"/>
          </a:solidFill>
          <a:ln w="7620">
            <a:solidFill>
              <a:srgbClr val="BDB8DF"/>
            </a:solidFill>
            <a:prstDash val="solid"/>
          </a:ln>
        </p:spPr>
      </p:sp>
      <p:sp>
        <p:nvSpPr>
          <p:cNvPr id="13" name="Text 10"/>
          <p:cNvSpPr/>
          <p:nvPr/>
        </p:nvSpPr>
        <p:spPr>
          <a:xfrm>
            <a:off x="1004471" y="3615809"/>
            <a:ext cx="189905" cy="329803"/>
          </a:xfrm>
          <a:prstGeom prst="rect">
            <a:avLst/>
          </a:prstGeom>
          <a:noFill/>
          <a:ln/>
        </p:spPr>
        <p:txBody>
          <a:bodyPr wrap="none" lIns="0" tIns="0" rIns="0" bIns="0" rtlCol="0" anchor="t"/>
          <a:lstStyle/>
          <a:p>
            <a:pPr marL="0" indent="0" algn="ctr">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2</a:t>
            </a:r>
            <a:endParaRPr lang="en-US" sz="2550" dirty="0"/>
          </a:p>
        </p:txBody>
      </p:sp>
      <p:sp>
        <p:nvSpPr>
          <p:cNvPr id="14" name="Text 11"/>
          <p:cNvSpPr/>
          <p:nvPr/>
        </p:nvSpPr>
        <p:spPr>
          <a:xfrm>
            <a:off x="2308860" y="3505914"/>
            <a:ext cx="2748796" cy="343614"/>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Negative Sentiment</a:t>
            </a:r>
            <a:endParaRPr lang="en-US" sz="2150" dirty="0"/>
          </a:p>
        </p:txBody>
      </p:sp>
      <p:sp>
        <p:nvSpPr>
          <p:cNvPr id="15" name="Text 12"/>
          <p:cNvSpPr/>
          <p:nvPr/>
        </p:nvSpPr>
        <p:spPr>
          <a:xfrm>
            <a:off x="1701105" y="4090812"/>
            <a:ext cx="7047971" cy="1055489"/>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Negative sentiment calls tend to cluster at shorter durations, potentially indicating unresolved issues or a lack of engagement. This highlights the importance of training agents to effectively handle customer frustration and implement improved call scripts for addressing negative sentiment.</a:t>
            </a:r>
            <a:endParaRPr lang="en-US" sz="1700" dirty="0"/>
          </a:p>
        </p:txBody>
      </p:sp>
      <p:sp>
        <p:nvSpPr>
          <p:cNvPr id="16" name="Shape 13"/>
          <p:cNvSpPr/>
          <p:nvPr/>
        </p:nvSpPr>
        <p:spPr>
          <a:xfrm>
            <a:off x="1316295" y="5955863"/>
            <a:ext cx="769620" cy="30480"/>
          </a:xfrm>
          <a:prstGeom prst="roundRect">
            <a:avLst>
              <a:gd name="adj" fmla="val 303018"/>
            </a:avLst>
          </a:prstGeom>
          <a:solidFill>
            <a:srgbClr val="BDB8DF"/>
          </a:solidFill>
          <a:ln/>
        </p:spPr>
      </p:sp>
      <p:sp>
        <p:nvSpPr>
          <p:cNvPr id="17" name="Shape 14"/>
          <p:cNvSpPr/>
          <p:nvPr/>
        </p:nvSpPr>
        <p:spPr>
          <a:xfrm>
            <a:off x="852071" y="5723811"/>
            <a:ext cx="494705" cy="494705"/>
          </a:xfrm>
          <a:prstGeom prst="roundRect">
            <a:avLst>
              <a:gd name="adj" fmla="val 18670"/>
            </a:avLst>
          </a:prstGeom>
          <a:solidFill>
            <a:srgbClr val="E9E6FA"/>
          </a:solidFill>
          <a:ln w="7620">
            <a:solidFill>
              <a:srgbClr val="BDB8DF"/>
            </a:solidFill>
            <a:prstDash val="solid"/>
          </a:ln>
        </p:spPr>
      </p:sp>
      <p:sp>
        <p:nvSpPr>
          <p:cNvPr id="18" name="Text 15"/>
          <p:cNvSpPr/>
          <p:nvPr/>
        </p:nvSpPr>
        <p:spPr>
          <a:xfrm>
            <a:off x="1005542" y="5806202"/>
            <a:ext cx="187643" cy="329803"/>
          </a:xfrm>
          <a:prstGeom prst="rect">
            <a:avLst/>
          </a:prstGeom>
          <a:noFill/>
          <a:ln/>
        </p:spPr>
        <p:txBody>
          <a:bodyPr wrap="none" lIns="0" tIns="0" rIns="0" bIns="0" rtlCol="0" anchor="t"/>
          <a:lstStyle/>
          <a:p>
            <a:pPr marL="0" indent="0" algn="ctr">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3</a:t>
            </a:r>
            <a:endParaRPr lang="en-US" sz="2550" dirty="0"/>
          </a:p>
        </p:txBody>
      </p:sp>
      <p:sp>
        <p:nvSpPr>
          <p:cNvPr id="19" name="Text 16"/>
          <p:cNvSpPr/>
          <p:nvPr/>
        </p:nvSpPr>
        <p:spPr>
          <a:xfrm>
            <a:off x="2308860" y="5696307"/>
            <a:ext cx="2748796" cy="343614"/>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Positive Sentiment</a:t>
            </a:r>
            <a:endParaRPr lang="en-US" sz="2150" dirty="0"/>
          </a:p>
        </p:txBody>
      </p:sp>
      <p:sp>
        <p:nvSpPr>
          <p:cNvPr id="20" name="Text 17"/>
          <p:cNvSpPr/>
          <p:nvPr/>
        </p:nvSpPr>
        <p:spPr>
          <a:xfrm>
            <a:off x="1701105" y="6157160"/>
            <a:ext cx="6643295" cy="1055489"/>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Positive sentiment calls do not necessarily have shorter durations, but tend to follow a similar pattern to neutral calls. This suggests that positive sentiment, while contributing to a more pleasant experience, may not always translate into faster call resolution.</a:t>
            </a:r>
            <a:endParaRPr lang="en-US" sz="1700" dirty="0"/>
          </a:p>
        </p:txBody>
      </p:sp>
      <p:pic>
        <p:nvPicPr>
          <p:cNvPr id="21" name="Picture 20" descr="Uploaded image">
            <a:extLst>
              <a:ext uri="{FF2B5EF4-FFF2-40B4-BE49-F238E27FC236}">
                <a16:creationId xmlns:a16="http://schemas.microsoft.com/office/drawing/2014/main" id="{DB27292C-343C-E28C-A1D2-E1693A5A6A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73556" y="1799392"/>
            <a:ext cx="5931671" cy="54789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 name="Text 0"/>
          <p:cNvSpPr/>
          <p:nvPr/>
        </p:nvSpPr>
        <p:spPr>
          <a:xfrm>
            <a:off x="793790" y="135850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Call Duration, Sentiment, and Silence Analysis</a:t>
            </a:r>
            <a:endParaRPr lang="en-US" sz="4450" dirty="0"/>
          </a:p>
        </p:txBody>
      </p:sp>
      <p:sp>
        <p:nvSpPr>
          <p:cNvPr id="5" name="Shape 1"/>
          <p:cNvSpPr/>
          <p:nvPr/>
        </p:nvSpPr>
        <p:spPr>
          <a:xfrm>
            <a:off x="793790" y="3116223"/>
            <a:ext cx="3664863" cy="3136702"/>
          </a:xfrm>
          <a:prstGeom prst="roundRect">
            <a:avLst>
              <a:gd name="adj" fmla="val 3037"/>
            </a:avLst>
          </a:prstGeom>
          <a:solidFill>
            <a:srgbClr val="E9E6FA"/>
          </a:solidFill>
          <a:ln w="7620">
            <a:solidFill>
              <a:srgbClr val="BDB8DF"/>
            </a:solidFill>
            <a:prstDash val="solid"/>
          </a:ln>
        </p:spPr>
      </p:sp>
      <p:sp>
        <p:nvSpPr>
          <p:cNvPr id="6" name="Text 2"/>
          <p:cNvSpPr/>
          <p:nvPr/>
        </p:nvSpPr>
        <p:spPr>
          <a:xfrm>
            <a:off x="1028224" y="335065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Longer Calls</a:t>
            </a:r>
            <a:endParaRPr lang="en-US" sz="2200" dirty="0"/>
          </a:p>
        </p:txBody>
      </p:sp>
      <p:sp>
        <p:nvSpPr>
          <p:cNvPr id="7" name="Text 3"/>
          <p:cNvSpPr/>
          <p:nvPr/>
        </p:nvSpPr>
        <p:spPr>
          <a:xfrm>
            <a:off x="1028224" y="3841075"/>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Longer calls are associated with neutral-to-positive sentiment and lower silence percentages, suggesting more engaged and balanced conversations.</a:t>
            </a:r>
            <a:endParaRPr lang="en-US" sz="1750" dirty="0"/>
          </a:p>
        </p:txBody>
      </p:sp>
      <p:sp>
        <p:nvSpPr>
          <p:cNvPr id="8" name="Shape 4"/>
          <p:cNvSpPr/>
          <p:nvPr/>
        </p:nvSpPr>
        <p:spPr>
          <a:xfrm>
            <a:off x="4685467" y="3116223"/>
            <a:ext cx="3664863" cy="3136702"/>
          </a:xfrm>
          <a:prstGeom prst="roundRect">
            <a:avLst>
              <a:gd name="adj" fmla="val 3037"/>
            </a:avLst>
          </a:prstGeom>
          <a:solidFill>
            <a:srgbClr val="E9E6FA"/>
          </a:solidFill>
          <a:ln w="7620">
            <a:solidFill>
              <a:srgbClr val="BDB8DF"/>
            </a:solidFill>
            <a:prstDash val="solid"/>
          </a:ln>
        </p:spPr>
      </p:sp>
      <p:sp>
        <p:nvSpPr>
          <p:cNvPr id="9" name="Text 5"/>
          <p:cNvSpPr/>
          <p:nvPr/>
        </p:nvSpPr>
        <p:spPr>
          <a:xfrm>
            <a:off x="4919901" y="335065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Shorter Calls</a:t>
            </a:r>
            <a:endParaRPr lang="en-US" sz="2200" dirty="0"/>
          </a:p>
        </p:txBody>
      </p:sp>
      <p:sp>
        <p:nvSpPr>
          <p:cNvPr id="10" name="Text 6"/>
          <p:cNvSpPr/>
          <p:nvPr/>
        </p:nvSpPr>
        <p:spPr>
          <a:xfrm>
            <a:off x="4919901" y="3841075"/>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Shorter calls are more likely to have negative sentiment or higher silence percentages, indicating less engaging or difficult conversations.</a:t>
            </a:r>
            <a:endParaRPr lang="en-US" sz="1750" dirty="0"/>
          </a:p>
        </p:txBody>
      </p:sp>
      <p:sp>
        <p:nvSpPr>
          <p:cNvPr id="11" name="Text 7"/>
          <p:cNvSpPr/>
          <p:nvPr/>
        </p:nvSpPr>
        <p:spPr>
          <a:xfrm>
            <a:off x="793790" y="6508075"/>
            <a:ext cx="75564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2" name="Picture 11" descr="Uploaded image">
            <a:extLst>
              <a:ext uri="{FF2B5EF4-FFF2-40B4-BE49-F238E27FC236}">
                <a16:creationId xmlns:a16="http://schemas.microsoft.com/office/drawing/2014/main" id="{1C0E4001-E157-A2B5-221C-09BA21FBBF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9473" y="2067283"/>
            <a:ext cx="5731510" cy="5247918"/>
          </a:xfrm>
          <a:prstGeom prst="rect">
            <a:avLst/>
          </a:prstGeom>
          <a:noFill/>
          <a:ln>
            <a:noFill/>
          </a:ln>
        </p:spPr>
      </p:pic>
      <p:sp>
        <p:nvSpPr>
          <p:cNvPr id="13" name="Rectangle 12">
            <a:extLst>
              <a:ext uri="{FF2B5EF4-FFF2-40B4-BE49-F238E27FC236}">
                <a16:creationId xmlns:a16="http://schemas.microsoft.com/office/drawing/2014/main" id="{0725D531-26C4-2630-33D0-411C0A079FB5}"/>
              </a:ext>
            </a:extLst>
          </p:cNvPr>
          <p:cNvSpPr/>
          <p:nvPr/>
        </p:nvSpPr>
        <p:spPr>
          <a:xfrm>
            <a:off x="12661751" y="7498080"/>
            <a:ext cx="1968649" cy="634701"/>
          </a:xfrm>
          <a:prstGeom prst="rect">
            <a:avLst/>
          </a:prstGeom>
          <a:solidFill>
            <a:srgbClr val="C2C2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 name="Text 0"/>
          <p:cNvSpPr/>
          <p:nvPr/>
        </p:nvSpPr>
        <p:spPr>
          <a:xfrm>
            <a:off x="608886" y="480179"/>
            <a:ext cx="6097429" cy="1087517"/>
          </a:xfrm>
          <a:prstGeom prst="rect">
            <a:avLst/>
          </a:prstGeom>
          <a:noFill/>
          <a:ln/>
        </p:spPr>
        <p:txBody>
          <a:bodyPr wrap="square" lIns="0" tIns="0" rIns="0" bIns="0" rtlCol="0" anchor="t"/>
          <a:lstStyle/>
          <a:p>
            <a:pPr marL="0" indent="0">
              <a:lnSpc>
                <a:spcPts val="4250"/>
              </a:lnSpc>
              <a:buNone/>
            </a:pPr>
            <a:r>
              <a:rPr lang="en-US" sz="3400" b="1" dirty="0">
                <a:solidFill>
                  <a:srgbClr val="231971"/>
                </a:solidFill>
                <a:latin typeface="Outfit Extra Bold" pitchFamily="34" charset="0"/>
                <a:ea typeface="Outfit Extra Bold" pitchFamily="34" charset="-122"/>
                <a:cs typeface="Outfit Extra Bold" pitchFamily="34" charset="-120"/>
              </a:rPr>
              <a:t>Pair Plot Analysis: Key Findings</a:t>
            </a:r>
            <a:endParaRPr lang="en-US" sz="3400" dirty="0"/>
          </a:p>
        </p:txBody>
      </p:sp>
      <p:sp>
        <p:nvSpPr>
          <p:cNvPr id="5" name="Text 1"/>
          <p:cNvSpPr/>
          <p:nvPr/>
        </p:nvSpPr>
        <p:spPr>
          <a:xfrm>
            <a:off x="608886" y="1915597"/>
            <a:ext cx="6097429" cy="574119"/>
          </a:xfrm>
          <a:prstGeom prst="rect">
            <a:avLst/>
          </a:prstGeom>
          <a:noFill/>
          <a:ln/>
        </p:spPr>
        <p:txBody>
          <a:bodyPr wrap="none" lIns="0" tIns="0" rIns="0" bIns="0" rtlCol="0" anchor="t"/>
          <a:lstStyle/>
          <a:p>
            <a:pPr marL="0" indent="0" algn="ctr">
              <a:lnSpc>
                <a:spcPts val="4500"/>
              </a:lnSpc>
              <a:buNone/>
            </a:pPr>
            <a:r>
              <a:rPr lang="en-US" sz="4500" b="1" dirty="0">
                <a:solidFill>
                  <a:srgbClr val="2A2742"/>
                </a:solidFill>
                <a:latin typeface="Outfit Extra Bold" pitchFamily="34" charset="0"/>
                <a:ea typeface="Outfit Extra Bold" pitchFamily="34" charset="-122"/>
                <a:cs typeface="Outfit Extra Bold" pitchFamily="34" charset="-120"/>
              </a:rPr>
              <a:t>20</a:t>
            </a:r>
            <a:endParaRPr lang="en-US" sz="4500" dirty="0"/>
          </a:p>
        </p:txBody>
      </p:sp>
      <p:sp>
        <p:nvSpPr>
          <p:cNvPr id="6" name="Text 2"/>
          <p:cNvSpPr/>
          <p:nvPr/>
        </p:nvSpPr>
        <p:spPr>
          <a:xfrm>
            <a:off x="2570083" y="2707124"/>
            <a:ext cx="2174915" cy="271820"/>
          </a:xfrm>
          <a:prstGeom prst="rect">
            <a:avLst/>
          </a:prstGeom>
          <a:noFill/>
          <a:ln/>
        </p:spPr>
        <p:txBody>
          <a:bodyPr wrap="none" lIns="0" tIns="0" rIns="0" bIns="0" rtlCol="0" anchor="t"/>
          <a:lstStyle/>
          <a:p>
            <a:pPr marL="0" indent="0" algn="ctr">
              <a:lnSpc>
                <a:spcPts val="2100"/>
              </a:lnSpc>
              <a:buNone/>
            </a:pPr>
            <a:r>
              <a:rPr lang="en-US" sz="1700" b="1" dirty="0">
                <a:solidFill>
                  <a:srgbClr val="2A2742"/>
                </a:solidFill>
                <a:latin typeface="Outfit Extra Bold" pitchFamily="34" charset="0"/>
                <a:ea typeface="Outfit Extra Bold" pitchFamily="34" charset="-122"/>
                <a:cs typeface="Outfit Extra Bold" pitchFamily="34" charset="-120"/>
              </a:rPr>
              <a:t>Shorter Calls</a:t>
            </a:r>
            <a:endParaRPr lang="en-US" sz="1700" dirty="0"/>
          </a:p>
        </p:txBody>
      </p:sp>
      <p:sp>
        <p:nvSpPr>
          <p:cNvPr id="7" name="Text 3"/>
          <p:cNvSpPr/>
          <p:nvPr/>
        </p:nvSpPr>
        <p:spPr>
          <a:xfrm>
            <a:off x="608886" y="3083243"/>
            <a:ext cx="6097429" cy="278249"/>
          </a:xfrm>
          <a:prstGeom prst="rect">
            <a:avLst/>
          </a:prstGeom>
          <a:noFill/>
          <a:ln/>
        </p:spPr>
        <p:txBody>
          <a:bodyPr wrap="none" lIns="0" tIns="0" rIns="0" bIns="0" rtlCol="0" anchor="t"/>
          <a:lstStyle/>
          <a:p>
            <a:pPr marL="0" indent="0" algn="ctr">
              <a:lnSpc>
                <a:spcPts val="2150"/>
              </a:lnSpc>
              <a:buNone/>
            </a:pPr>
            <a:r>
              <a:rPr lang="en-US" sz="1350" dirty="0">
                <a:solidFill>
                  <a:srgbClr val="2A2742"/>
                </a:solidFill>
                <a:latin typeface="Arimo" pitchFamily="34" charset="0"/>
                <a:ea typeface="Arimo" pitchFamily="34" charset="-122"/>
                <a:cs typeface="Arimo" pitchFamily="34" charset="-120"/>
              </a:rPr>
              <a:t>Calls under 20 minutes show a wide range of sentiment.</a:t>
            </a:r>
            <a:endParaRPr lang="en-US" sz="1350" dirty="0"/>
          </a:p>
        </p:txBody>
      </p:sp>
      <p:sp>
        <p:nvSpPr>
          <p:cNvPr id="8" name="Text 4"/>
          <p:cNvSpPr/>
          <p:nvPr/>
        </p:nvSpPr>
        <p:spPr>
          <a:xfrm>
            <a:off x="608886" y="3970377"/>
            <a:ext cx="6097429" cy="574119"/>
          </a:xfrm>
          <a:prstGeom prst="rect">
            <a:avLst/>
          </a:prstGeom>
          <a:noFill/>
          <a:ln/>
        </p:spPr>
        <p:txBody>
          <a:bodyPr wrap="none" lIns="0" tIns="0" rIns="0" bIns="0" rtlCol="0" anchor="t"/>
          <a:lstStyle/>
          <a:p>
            <a:pPr marL="0" indent="0" algn="ctr">
              <a:lnSpc>
                <a:spcPts val="4500"/>
              </a:lnSpc>
              <a:buNone/>
            </a:pPr>
            <a:r>
              <a:rPr lang="en-US" sz="4500" b="1" dirty="0">
                <a:solidFill>
                  <a:srgbClr val="2A2742"/>
                </a:solidFill>
                <a:latin typeface="Outfit Extra Bold" pitchFamily="34" charset="0"/>
                <a:ea typeface="Outfit Extra Bold" pitchFamily="34" charset="-122"/>
                <a:cs typeface="Outfit Extra Bold" pitchFamily="34" charset="-120"/>
              </a:rPr>
              <a:t>60</a:t>
            </a:r>
            <a:endParaRPr lang="en-US" sz="4500" dirty="0"/>
          </a:p>
        </p:txBody>
      </p:sp>
      <p:sp>
        <p:nvSpPr>
          <p:cNvPr id="9" name="Text 5"/>
          <p:cNvSpPr/>
          <p:nvPr/>
        </p:nvSpPr>
        <p:spPr>
          <a:xfrm>
            <a:off x="2570083" y="4761905"/>
            <a:ext cx="2174915" cy="271820"/>
          </a:xfrm>
          <a:prstGeom prst="rect">
            <a:avLst/>
          </a:prstGeom>
          <a:noFill/>
          <a:ln/>
        </p:spPr>
        <p:txBody>
          <a:bodyPr wrap="none" lIns="0" tIns="0" rIns="0" bIns="0" rtlCol="0" anchor="t"/>
          <a:lstStyle/>
          <a:p>
            <a:pPr marL="0" indent="0" algn="ctr">
              <a:lnSpc>
                <a:spcPts val="2100"/>
              </a:lnSpc>
              <a:buNone/>
            </a:pPr>
            <a:r>
              <a:rPr lang="en-US" sz="1700" b="1" dirty="0">
                <a:solidFill>
                  <a:srgbClr val="2A2742"/>
                </a:solidFill>
                <a:latin typeface="Outfit Extra Bold" pitchFamily="34" charset="0"/>
                <a:ea typeface="Outfit Extra Bold" pitchFamily="34" charset="-122"/>
                <a:cs typeface="Outfit Extra Bold" pitchFamily="34" charset="-120"/>
              </a:rPr>
              <a:t>Neutral Sentiment</a:t>
            </a:r>
            <a:endParaRPr lang="en-US" sz="1700" dirty="0"/>
          </a:p>
        </p:txBody>
      </p:sp>
      <p:sp>
        <p:nvSpPr>
          <p:cNvPr id="10" name="Text 6"/>
          <p:cNvSpPr/>
          <p:nvPr/>
        </p:nvSpPr>
        <p:spPr>
          <a:xfrm>
            <a:off x="608886" y="5138023"/>
            <a:ext cx="6097429" cy="556498"/>
          </a:xfrm>
          <a:prstGeom prst="rect">
            <a:avLst/>
          </a:prstGeom>
          <a:noFill/>
          <a:ln/>
        </p:spPr>
        <p:txBody>
          <a:bodyPr wrap="square" lIns="0" tIns="0" rIns="0" bIns="0" rtlCol="0" anchor="t"/>
          <a:lstStyle/>
          <a:p>
            <a:pPr marL="0" indent="0" algn="ctr">
              <a:lnSpc>
                <a:spcPts val="2150"/>
              </a:lnSpc>
              <a:buNone/>
            </a:pPr>
            <a:r>
              <a:rPr lang="en-US" sz="1350" dirty="0">
                <a:solidFill>
                  <a:srgbClr val="2A2742"/>
                </a:solidFill>
                <a:latin typeface="Arimo" pitchFamily="34" charset="0"/>
                <a:ea typeface="Arimo" pitchFamily="34" charset="-122"/>
                <a:cs typeface="Arimo" pitchFamily="34" charset="-120"/>
              </a:rPr>
              <a:t>Neutral sentiment is prevalent across all call lengths, especially between 20 and 60 minutes.</a:t>
            </a:r>
            <a:endParaRPr lang="en-US" sz="1350" dirty="0"/>
          </a:p>
        </p:txBody>
      </p:sp>
      <p:sp>
        <p:nvSpPr>
          <p:cNvPr id="11" name="Text 7"/>
          <p:cNvSpPr/>
          <p:nvPr/>
        </p:nvSpPr>
        <p:spPr>
          <a:xfrm>
            <a:off x="608886" y="6303407"/>
            <a:ext cx="6097429" cy="574119"/>
          </a:xfrm>
          <a:prstGeom prst="rect">
            <a:avLst/>
          </a:prstGeom>
          <a:noFill/>
          <a:ln/>
        </p:spPr>
        <p:txBody>
          <a:bodyPr wrap="none" lIns="0" tIns="0" rIns="0" bIns="0" rtlCol="0" anchor="t"/>
          <a:lstStyle/>
          <a:p>
            <a:pPr marL="0" indent="0" algn="ctr">
              <a:lnSpc>
                <a:spcPts val="4500"/>
              </a:lnSpc>
              <a:buNone/>
            </a:pPr>
            <a:r>
              <a:rPr lang="en-US" sz="4500" b="1" dirty="0">
                <a:solidFill>
                  <a:srgbClr val="2A2742"/>
                </a:solidFill>
                <a:latin typeface="Outfit Extra Bold" pitchFamily="34" charset="0"/>
                <a:ea typeface="Outfit Extra Bold" pitchFamily="34" charset="-122"/>
                <a:cs typeface="Outfit Extra Bold" pitchFamily="34" charset="-120"/>
              </a:rPr>
              <a:t>60+</a:t>
            </a:r>
            <a:endParaRPr lang="en-US" sz="4500" dirty="0"/>
          </a:p>
        </p:txBody>
      </p:sp>
      <p:sp>
        <p:nvSpPr>
          <p:cNvPr id="12" name="Text 8"/>
          <p:cNvSpPr/>
          <p:nvPr/>
        </p:nvSpPr>
        <p:spPr>
          <a:xfrm>
            <a:off x="2570083" y="7094934"/>
            <a:ext cx="2174915" cy="271820"/>
          </a:xfrm>
          <a:prstGeom prst="rect">
            <a:avLst/>
          </a:prstGeom>
          <a:noFill/>
          <a:ln/>
        </p:spPr>
        <p:txBody>
          <a:bodyPr wrap="none" lIns="0" tIns="0" rIns="0" bIns="0" rtlCol="0" anchor="t"/>
          <a:lstStyle/>
          <a:p>
            <a:pPr marL="0" indent="0" algn="ctr">
              <a:lnSpc>
                <a:spcPts val="2100"/>
              </a:lnSpc>
              <a:buNone/>
            </a:pPr>
            <a:r>
              <a:rPr lang="en-US" sz="1700" b="1" dirty="0">
                <a:solidFill>
                  <a:srgbClr val="2A2742"/>
                </a:solidFill>
                <a:latin typeface="Outfit Extra Bold" pitchFamily="34" charset="0"/>
                <a:ea typeface="Outfit Extra Bold" pitchFamily="34" charset="-122"/>
                <a:cs typeface="Outfit Extra Bold" pitchFamily="34" charset="-120"/>
              </a:rPr>
              <a:t>Longer Calls</a:t>
            </a:r>
            <a:endParaRPr lang="en-US" sz="1700" dirty="0"/>
          </a:p>
        </p:txBody>
      </p:sp>
      <p:sp>
        <p:nvSpPr>
          <p:cNvPr id="13" name="Text 9"/>
          <p:cNvSpPr/>
          <p:nvPr/>
        </p:nvSpPr>
        <p:spPr>
          <a:xfrm>
            <a:off x="608886" y="7471053"/>
            <a:ext cx="6097429" cy="278249"/>
          </a:xfrm>
          <a:prstGeom prst="rect">
            <a:avLst/>
          </a:prstGeom>
          <a:noFill/>
          <a:ln/>
        </p:spPr>
        <p:txBody>
          <a:bodyPr wrap="none" lIns="0" tIns="0" rIns="0" bIns="0" rtlCol="0" anchor="t"/>
          <a:lstStyle/>
          <a:p>
            <a:pPr marL="0" indent="0" algn="ctr">
              <a:lnSpc>
                <a:spcPts val="2150"/>
              </a:lnSpc>
              <a:buNone/>
            </a:pPr>
            <a:r>
              <a:rPr lang="en-US" sz="1350" dirty="0">
                <a:solidFill>
                  <a:srgbClr val="2A2742"/>
                </a:solidFill>
                <a:latin typeface="Arimo" pitchFamily="34" charset="0"/>
                <a:ea typeface="Arimo" pitchFamily="34" charset="-122"/>
                <a:cs typeface="Arimo" pitchFamily="34" charset="-120"/>
              </a:rPr>
              <a:t>Calls over 60 minutes tend to have more balanced sentiments.</a:t>
            </a:r>
            <a:endParaRPr lang="en-US" sz="1350" dirty="0"/>
          </a:p>
        </p:txBody>
      </p:sp>
      <p:pic>
        <p:nvPicPr>
          <p:cNvPr id="14" name="Picture 13">
            <a:extLst>
              <a:ext uri="{FF2B5EF4-FFF2-40B4-BE49-F238E27FC236}">
                <a16:creationId xmlns:a16="http://schemas.microsoft.com/office/drawing/2014/main" id="{E6762ED1-B698-ABB3-D367-9EF2C23A42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3038" y="606224"/>
            <a:ext cx="7476565" cy="74765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b="1" dirty="0">
                <a:solidFill>
                  <a:srgbClr val="231971"/>
                </a:solidFill>
                <a:latin typeface="Outfit Extra Bold" pitchFamily="34" charset="0"/>
                <a:ea typeface="Outfit Extra Bold" pitchFamily="34" charset="-122"/>
                <a:cs typeface="Outfit Extra Bold" pitchFamily="34" charset="-120"/>
              </a:rPr>
              <a:t>Call Duration and Engagement</a:t>
            </a:r>
            <a:endParaRPr lang="en-US" sz="4300" dirty="0"/>
          </a:p>
        </p:txBody>
      </p:sp>
      <p:sp>
        <p:nvSpPr>
          <p:cNvPr id="4" name="Shape 1"/>
          <p:cNvSpPr/>
          <p:nvPr/>
        </p:nvSpPr>
        <p:spPr>
          <a:xfrm>
            <a:off x="1087041" y="2314932"/>
            <a:ext cx="30480" cy="5309949"/>
          </a:xfrm>
          <a:prstGeom prst="roundRect">
            <a:avLst>
              <a:gd name="adj" fmla="val 303837"/>
            </a:avLst>
          </a:prstGeom>
          <a:solidFill>
            <a:srgbClr val="BDB8DF"/>
          </a:solidFill>
          <a:ln/>
        </p:spPr>
      </p:sp>
      <p:sp>
        <p:nvSpPr>
          <p:cNvPr id="5" name="Shape 2"/>
          <p:cNvSpPr/>
          <p:nvPr/>
        </p:nvSpPr>
        <p:spPr>
          <a:xfrm>
            <a:off x="1319808" y="2795707"/>
            <a:ext cx="771644" cy="30480"/>
          </a:xfrm>
          <a:prstGeom prst="roundRect">
            <a:avLst>
              <a:gd name="adj" fmla="val 303837"/>
            </a:avLst>
          </a:prstGeom>
          <a:solidFill>
            <a:srgbClr val="BDB8DF"/>
          </a:solidFill>
          <a:ln/>
        </p:spPr>
      </p:sp>
      <p:sp>
        <p:nvSpPr>
          <p:cNvPr id="6" name="Shape 3"/>
          <p:cNvSpPr/>
          <p:nvPr/>
        </p:nvSpPr>
        <p:spPr>
          <a:xfrm>
            <a:off x="854273" y="2562939"/>
            <a:ext cx="496014" cy="496014"/>
          </a:xfrm>
          <a:prstGeom prst="roundRect">
            <a:avLst>
              <a:gd name="adj" fmla="val 18671"/>
            </a:avLst>
          </a:prstGeom>
          <a:solidFill>
            <a:srgbClr val="E9E6FA"/>
          </a:solidFill>
          <a:ln w="7620">
            <a:solidFill>
              <a:srgbClr val="BDB8DF"/>
            </a:solidFill>
            <a:prstDash val="solid"/>
          </a:ln>
        </p:spPr>
      </p:sp>
      <p:sp>
        <p:nvSpPr>
          <p:cNvPr id="7" name="Text 4"/>
          <p:cNvSpPr/>
          <p:nvPr/>
        </p:nvSpPr>
        <p:spPr>
          <a:xfrm>
            <a:off x="1037749" y="2645569"/>
            <a:ext cx="129064" cy="330756"/>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1</a:t>
            </a:r>
            <a:endParaRPr lang="en-US" sz="26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Sentiment Impact</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Call duration is influenced by sentiment, with neutral and positive tones leading to longer discussions.</a:t>
            </a:r>
            <a:endParaRPr lang="en-US" sz="1700" dirty="0"/>
          </a:p>
        </p:txBody>
      </p:sp>
      <p:sp>
        <p:nvSpPr>
          <p:cNvPr id="10" name="Shape 7"/>
          <p:cNvSpPr/>
          <p:nvPr/>
        </p:nvSpPr>
        <p:spPr>
          <a:xfrm>
            <a:off x="1319808" y="4639151"/>
            <a:ext cx="771644" cy="30480"/>
          </a:xfrm>
          <a:prstGeom prst="roundRect">
            <a:avLst>
              <a:gd name="adj" fmla="val 303837"/>
            </a:avLst>
          </a:prstGeom>
          <a:solidFill>
            <a:srgbClr val="BDB8DF"/>
          </a:solidFill>
          <a:ln/>
        </p:spPr>
      </p:sp>
      <p:sp>
        <p:nvSpPr>
          <p:cNvPr id="11" name="Shape 8"/>
          <p:cNvSpPr/>
          <p:nvPr/>
        </p:nvSpPr>
        <p:spPr>
          <a:xfrm>
            <a:off x="854273" y="4406384"/>
            <a:ext cx="496014" cy="496014"/>
          </a:xfrm>
          <a:prstGeom prst="roundRect">
            <a:avLst>
              <a:gd name="adj" fmla="val 18671"/>
            </a:avLst>
          </a:prstGeom>
          <a:solidFill>
            <a:srgbClr val="E9E6FA"/>
          </a:solidFill>
          <a:ln w="7620">
            <a:solidFill>
              <a:srgbClr val="BDB8DF"/>
            </a:solidFill>
            <a:prstDash val="solid"/>
          </a:ln>
        </p:spPr>
      </p:sp>
      <p:sp>
        <p:nvSpPr>
          <p:cNvPr id="12" name="Text 9"/>
          <p:cNvSpPr/>
          <p:nvPr/>
        </p:nvSpPr>
        <p:spPr>
          <a:xfrm>
            <a:off x="1007031" y="4489013"/>
            <a:ext cx="190500" cy="330756"/>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2</a:t>
            </a:r>
            <a:endParaRPr lang="en-US" sz="2600" dirty="0"/>
          </a:p>
        </p:txBody>
      </p:sp>
      <p:sp>
        <p:nvSpPr>
          <p:cNvPr id="13" name="Text 10"/>
          <p:cNvSpPr/>
          <p:nvPr/>
        </p:nvSpPr>
        <p:spPr>
          <a:xfrm>
            <a:off x="2314932" y="4378762"/>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Silence's Role</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More active conversations (less silence) correlate with longer calls.</a:t>
            </a:r>
            <a:endParaRPr lang="en-US" sz="1700" dirty="0"/>
          </a:p>
        </p:txBody>
      </p:sp>
      <p:sp>
        <p:nvSpPr>
          <p:cNvPr id="15" name="Shape 12"/>
          <p:cNvSpPr/>
          <p:nvPr/>
        </p:nvSpPr>
        <p:spPr>
          <a:xfrm>
            <a:off x="1319808" y="6482596"/>
            <a:ext cx="771644" cy="30480"/>
          </a:xfrm>
          <a:prstGeom prst="roundRect">
            <a:avLst>
              <a:gd name="adj" fmla="val 303837"/>
            </a:avLst>
          </a:prstGeom>
          <a:solidFill>
            <a:srgbClr val="BDB8DF"/>
          </a:solidFill>
          <a:ln/>
        </p:spPr>
      </p:sp>
      <p:sp>
        <p:nvSpPr>
          <p:cNvPr id="16" name="Shape 13"/>
          <p:cNvSpPr/>
          <p:nvPr/>
        </p:nvSpPr>
        <p:spPr>
          <a:xfrm>
            <a:off x="854273" y="6249829"/>
            <a:ext cx="496014" cy="496014"/>
          </a:xfrm>
          <a:prstGeom prst="roundRect">
            <a:avLst>
              <a:gd name="adj" fmla="val 18671"/>
            </a:avLst>
          </a:prstGeom>
          <a:solidFill>
            <a:srgbClr val="E9E6FA"/>
          </a:solidFill>
          <a:ln w="7620">
            <a:solidFill>
              <a:srgbClr val="BDB8DF"/>
            </a:solidFill>
            <a:prstDash val="solid"/>
          </a:ln>
        </p:spPr>
      </p:sp>
      <p:sp>
        <p:nvSpPr>
          <p:cNvPr id="17" name="Text 14"/>
          <p:cNvSpPr/>
          <p:nvPr/>
        </p:nvSpPr>
        <p:spPr>
          <a:xfrm>
            <a:off x="1008102" y="6332458"/>
            <a:ext cx="188238" cy="330756"/>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3</a:t>
            </a:r>
            <a:endParaRPr lang="en-US" sz="2600" dirty="0"/>
          </a:p>
        </p:txBody>
      </p:sp>
      <p:sp>
        <p:nvSpPr>
          <p:cNvPr id="18" name="Text 15"/>
          <p:cNvSpPr/>
          <p:nvPr/>
        </p:nvSpPr>
        <p:spPr>
          <a:xfrm>
            <a:off x="2314932" y="6222206"/>
            <a:ext cx="3086338" cy="34444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Engagement's Influence</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Higher engagement and interaction generally result in longer call durations.</a:t>
            </a:r>
            <a:endParaRPr lang="en-US" sz="1700" dirty="0"/>
          </a:p>
        </p:txBody>
      </p:sp>
      <p:pic>
        <p:nvPicPr>
          <p:cNvPr id="20" name="Picture 19">
            <a:extLst>
              <a:ext uri="{FF2B5EF4-FFF2-40B4-BE49-F238E27FC236}">
                <a16:creationId xmlns:a16="http://schemas.microsoft.com/office/drawing/2014/main" id="{E39BB5D6-2EF7-70A5-E765-06E7D781F6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62044" y="1151069"/>
            <a:ext cx="6057424" cy="6473812"/>
          </a:xfrm>
          <a:prstGeom prst="rect">
            <a:avLst/>
          </a:prstGeom>
          <a:noFill/>
          <a:ln>
            <a:noFill/>
          </a:ln>
        </p:spPr>
      </p:pic>
      <p:sp>
        <p:nvSpPr>
          <p:cNvPr id="21" name="Rectangle 20">
            <a:extLst>
              <a:ext uri="{FF2B5EF4-FFF2-40B4-BE49-F238E27FC236}">
                <a16:creationId xmlns:a16="http://schemas.microsoft.com/office/drawing/2014/main" id="{C32FC230-37F0-8989-D0CE-2436EC18878B}"/>
              </a:ext>
            </a:extLst>
          </p:cNvPr>
          <p:cNvSpPr/>
          <p:nvPr/>
        </p:nvSpPr>
        <p:spPr>
          <a:xfrm>
            <a:off x="12607962" y="7799294"/>
            <a:ext cx="1914862" cy="370390"/>
          </a:xfrm>
          <a:prstGeom prst="rect">
            <a:avLst/>
          </a:prstGeom>
          <a:solidFill>
            <a:srgbClr val="C2C2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1532</Words>
  <Application>Microsoft Office PowerPoint</Application>
  <PresentationFormat>Custom</PresentationFormat>
  <Paragraphs>154</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Outfit Extra Bold</vt:lpstr>
      <vt:lpstr>Arimo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vishnu bansal</cp:lastModifiedBy>
  <cp:revision>4</cp:revision>
  <dcterms:created xsi:type="dcterms:W3CDTF">2024-10-09T14:06:23Z</dcterms:created>
  <dcterms:modified xsi:type="dcterms:W3CDTF">2024-10-09T14:53:58Z</dcterms:modified>
</cp:coreProperties>
</file>